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56" r:id="rId4"/>
    <p:sldId id="257" r:id="rId5"/>
    <p:sldId id="258" r:id="rId6"/>
    <p:sldId id="259" r:id="rId7"/>
    <p:sldId id="260" r:id="rId8"/>
    <p:sldId id="267" r:id="rId9"/>
    <p:sldId id="261" r:id="rId10"/>
    <p:sldId id="262" r:id="rId11"/>
    <p:sldId id="266" r:id="rId12"/>
    <p:sldId id="268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9A56-2C4E-40CE-B729-4CCA0D5ADA69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4222-B537-4EDA-BB87-5608E86A0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16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9A56-2C4E-40CE-B729-4CCA0D5ADA69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4222-B537-4EDA-BB87-5608E86A0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15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9A56-2C4E-40CE-B729-4CCA0D5ADA69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4222-B537-4EDA-BB87-5608E86A0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935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9A56-2C4E-40CE-B729-4CCA0D5ADA69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4222-B537-4EDA-BB87-5608E86A0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38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9A56-2C4E-40CE-B729-4CCA0D5ADA69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4222-B537-4EDA-BB87-5608E86A0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40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9A56-2C4E-40CE-B729-4CCA0D5ADA69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4222-B537-4EDA-BB87-5608E86A0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36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9A56-2C4E-40CE-B729-4CCA0D5ADA69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4222-B537-4EDA-BB87-5608E86A0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51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9A56-2C4E-40CE-B729-4CCA0D5ADA69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4222-B537-4EDA-BB87-5608E86A0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16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9A56-2C4E-40CE-B729-4CCA0D5ADA69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4222-B537-4EDA-BB87-5608E86A0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94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9A56-2C4E-40CE-B729-4CCA0D5ADA69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4222-B537-4EDA-BB87-5608E86A0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43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9A56-2C4E-40CE-B729-4CCA0D5ADA69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4222-B537-4EDA-BB87-5608E86A0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398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89A56-2C4E-40CE-B729-4CCA0D5ADA69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14222-B537-4EDA-BB87-5608E86A0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50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冠詞って何？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A82AD346-9836-428C-9665-8779D3C12F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ja-JP" alt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数にこだわる英語</a:t>
            </a:r>
          </a:p>
        </p:txBody>
      </p:sp>
    </p:spTree>
    <p:extLst>
      <p:ext uri="{BB962C8B-B14F-4D97-AF65-F5344CB8AC3E}">
        <p14:creationId xmlns:p14="http://schemas.microsoft.com/office/powerpoint/2010/main" val="1134118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初めから　</a:t>
            </a:r>
            <a:r>
              <a:rPr lang="en-US" altLang="ja-JP" b="1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the</a:t>
            </a:r>
            <a:r>
              <a:rPr lang="ja-JP" altLang="en-US" b="1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　</a:t>
            </a:r>
            <a:r>
              <a:rPr lang="ja-JP" altLang="en-US" dirty="0"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が付くもの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altLang="ja-JP" sz="4400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the</a:t>
            </a:r>
            <a:r>
              <a:rPr lang="en-US" altLang="ja-JP" sz="4400" dirty="0"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 earth</a:t>
            </a:r>
            <a:endParaRPr kumimoji="1" lang="en-US" altLang="ja-JP" sz="4400" dirty="0">
              <a:latin typeface="Comic Sans MS" panose="030F0702030302020204" pitchFamily="66" charset="0"/>
              <a:ea typeface="HGP創英角ﾎﾟｯﾌﾟ体" panose="040B0A00000000000000" pitchFamily="50" charset="-12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altLang="ja-JP" sz="4400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the</a:t>
            </a:r>
            <a:r>
              <a:rPr lang="en-US" altLang="ja-JP" sz="4400" dirty="0"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 moon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altLang="ja-JP" sz="4400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the</a:t>
            </a:r>
            <a:r>
              <a:rPr lang="en-US" altLang="ja-JP" sz="4400" dirty="0"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 sun</a:t>
            </a:r>
            <a:endParaRPr kumimoji="1" lang="ja-JP" altLang="en-US" dirty="0">
              <a:latin typeface="Comic Sans MS" panose="030F0702030302020204" pitchFamily="66" charset="0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8406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　</a:t>
            </a:r>
            <a:r>
              <a:rPr lang="en-US" altLang="ja-JP" b="1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a, an, the</a:t>
            </a:r>
            <a:r>
              <a:rPr lang="ja-JP" altLang="en-US" b="1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　</a:t>
            </a:r>
            <a:r>
              <a:rPr lang="ja-JP" altLang="en-US" dirty="0"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が付かない表現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51520" y="1442194"/>
            <a:ext cx="8784976" cy="5141168"/>
          </a:xfrm>
        </p:spPr>
        <p:txBody>
          <a:bodyPr numCol="2"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ja-JP" altLang="en-US" sz="4000" dirty="0"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学校に行く   </a:t>
            </a:r>
            <a:endParaRPr lang="en-US" altLang="ja-JP" sz="4000" dirty="0">
              <a:latin typeface="Comic Sans MS" panose="030F0702030302020204" pitchFamily="66" charset="0"/>
              <a:ea typeface="HGP創英角ﾎﾟｯﾌﾟ体" panose="040B0A00000000000000" pitchFamily="50" charset="-128"/>
            </a:endParaRPr>
          </a:p>
          <a:p>
            <a:pPr algn="just">
              <a:lnSpc>
                <a:spcPct val="110000"/>
              </a:lnSpc>
            </a:pPr>
            <a:r>
              <a:rPr lang="ja-JP" altLang="en-US" sz="4000" dirty="0"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寝る</a:t>
            </a:r>
            <a:endParaRPr lang="en-US" altLang="ja-JP" sz="4000" dirty="0">
              <a:latin typeface="Comic Sans MS" panose="030F0702030302020204" pitchFamily="66" charset="0"/>
              <a:ea typeface="HGP創英角ﾎﾟｯﾌﾟ体" panose="040B0A00000000000000" pitchFamily="50" charset="-128"/>
            </a:endParaRPr>
          </a:p>
          <a:p>
            <a:pPr algn="just">
              <a:lnSpc>
                <a:spcPct val="110000"/>
              </a:lnSpc>
            </a:pPr>
            <a:r>
              <a:rPr lang="ja-JP" altLang="en-US" sz="4000" dirty="0"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テレビを見る</a:t>
            </a:r>
            <a:endParaRPr lang="en-US" altLang="ja-JP" sz="4000" dirty="0">
              <a:latin typeface="Comic Sans MS" panose="030F0702030302020204" pitchFamily="66" charset="0"/>
              <a:ea typeface="HGP創英角ﾎﾟｯﾌﾟ体" panose="040B0A00000000000000" pitchFamily="50" charset="-128"/>
            </a:endParaRPr>
          </a:p>
          <a:p>
            <a:pPr algn="just">
              <a:lnSpc>
                <a:spcPct val="110000"/>
              </a:lnSpc>
            </a:pPr>
            <a:r>
              <a:rPr lang="ja-JP" altLang="en-US" sz="4000" dirty="0"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学校で</a:t>
            </a:r>
            <a:endParaRPr lang="en-US" altLang="ja-JP" sz="4000" dirty="0">
              <a:latin typeface="Comic Sans MS" panose="030F0702030302020204" pitchFamily="66" charset="0"/>
              <a:ea typeface="HGP創英角ﾎﾟｯﾌﾟ体" panose="040B0A00000000000000" pitchFamily="50" charset="-128"/>
            </a:endParaRPr>
          </a:p>
          <a:p>
            <a:pPr algn="just">
              <a:lnSpc>
                <a:spcPct val="110000"/>
              </a:lnSpc>
            </a:pPr>
            <a:r>
              <a:rPr lang="ja-JP" altLang="en-US" sz="4000" dirty="0"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放課後</a:t>
            </a:r>
            <a:endParaRPr lang="en-US" altLang="ja-JP" sz="4000" dirty="0">
              <a:latin typeface="Comic Sans MS" panose="030F0702030302020204" pitchFamily="66" charset="0"/>
              <a:ea typeface="HGP創英角ﾎﾟｯﾌﾟ体" panose="040B0A00000000000000" pitchFamily="50" charset="-128"/>
            </a:endParaRPr>
          </a:p>
          <a:p>
            <a:pPr algn="just">
              <a:lnSpc>
                <a:spcPct val="110000"/>
              </a:lnSpc>
            </a:pPr>
            <a:r>
              <a:rPr lang="ja-JP" altLang="en-US" sz="4000" dirty="0"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家で</a:t>
            </a:r>
            <a:endParaRPr lang="en-US" altLang="ja-JP" sz="4000" dirty="0">
              <a:latin typeface="Comic Sans MS" panose="030F0702030302020204" pitchFamily="66" charset="0"/>
              <a:ea typeface="HGP創英角ﾎﾟｯﾌﾟ体" panose="040B0A00000000000000" pitchFamily="50" charset="-128"/>
            </a:endParaRPr>
          </a:p>
          <a:p>
            <a:pPr algn="just">
              <a:lnSpc>
                <a:spcPct val="110000"/>
              </a:lnSpc>
            </a:pPr>
            <a:r>
              <a:rPr lang="ja-JP" altLang="en-US" sz="4000" dirty="0"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自転車で</a:t>
            </a:r>
            <a:endParaRPr lang="en-US" altLang="ja-JP" sz="4000" dirty="0">
              <a:latin typeface="Comic Sans MS" panose="030F0702030302020204" pitchFamily="66" charset="0"/>
              <a:ea typeface="HGP創英角ﾎﾟｯﾌﾟ体" panose="040B0A00000000000000" pitchFamily="50" charset="-128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kumimoji="1" lang="en-US" altLang="ja-JP" sz="3000" dirty="0"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________________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ja-JP" sz="3000" dirty="0"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________________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kumimoji="1" lang="en-US" altLang="ja-JP" sz="3000" dirty="0"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________________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ja-JP" sz="3000" dirty="0"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________________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kumimoji="1" lang="en-US" altLang="ja-JP" sz="3000" dirty="0"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________________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ja-JP" sz="3000" dirty="0"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________________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kumimoji="1" lang="en-US" altLang="ja-JP" sz="3000" dirty="0"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________________</a:t>
            </a:r>
            <a:endParaRPr kumimoji="1" lang="en-US" altLang="ja-JP" dirty="0">
              <a:latin typeface="Comic Sans MS" panose="030F0702030302020204" pitchFamily="66" charset="0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3836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a,</a:t>
            </a:r>
            <a:r>
              <a:rPr lang="ja-JP" altLang="en-US" b="1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　</a:t>
            </a:r>
            <a:r>
              <a:rPr lang="en-US" altLang="ja-JP" b="1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an, the</a:t>
            </a:r>
            <a:r>
              <a:rPr lang="ja-JP" altLang="en-US" b="1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　</a:t>
            </a:r>
            <a:r>
              <a:rPr lang="ja-JP" altLang="en-US" dirty="0"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と競合するもの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endParaRPr lang="en-US" altLang="ja-JP" dirty="0">
              <a:latin typeface="Comic Sans MS" panose="030F0702030302020204" pitchFamily="66" charset="0"/>
              <a:ea typeface="HGP創英角ﾎﾟｯﾌﾟ体" panose="040B0A00000000000000" pitchFamily="50" charset="-128"/>
            </a:endParaRPr>
          </a:p>
          <a:p>
            <a:pPr algn="just"/>
            <a:endParaRPr lang="en-US" altLang="ja-JP" dirty="0">
              <a:latin typeface="Comic Sans MS" panose="030F0702030302020204" pitchFamily="66" charset="0"/>
              <a:ea typeface="HGP創英角ﾎﾟｯﾌﾟ体" panose="040B0A00000000000000" pitchFamily="50" charset="-128"/>
            </a:endParaRPr>
          </a:p>
          <a:p>
            <a:pPr>
              <a:lnSpc>
                <a:spcPct val="200000"/>
              </a:lnSpc>
            </a:pPr>
            <a:endParaRPr kumimoji="1" lang="ja-JP" altLang="en-US" dirty="0">
              <a:latin typeface="Comic Sans MS" panose="030F0702030302020204" pitchFamily="66" charset="0"/>
              <a:ea typeface="HGP創英角ﾎﾟｯﾌﾟ体" panose="040B0A00000000000000" pitchFamily="50" charset="-128"/>
            </a:endParaRPr>
          </a:p>
        </p:txBody>
      </p:sp>
      <p:sp>
        <p:nvSpPr>
          <p:cNvPr id="6" name="コンテンツ プレースホルダー 1">
            <a:extLst>
              <a:ext uri="{FF2B5EF4-FFF2-40B4-BE49-F238E27FC236}">
                <a16:creationId xmlns:a16="http://schemas.microsoft.com/office/drawing/2014/main" id="{68666B6A-46FA-410D-AA07-BD6772A154D3}"/>
              </a:ext>
            </a:extLst>
          </p:cNvPr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ja-JP" sz="4800" dirty="0">
                <a:latin typeface="Comic Sans MS" panose="030F0702030302020204" pitchFamily="66" charset="0"/>
              </a:rPr>
              <a:t>I saw </a:t>
            </a:r>
            <a:r>
              <a:rPr lang="en-US" altLang="ja-JP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a </a:t>
            </a:r>
            <a:r>
              <a:rPr lang="en-US" altLang="ja-JP" sz="4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my</a:t>
            </a:r>
            <a:r>
              <a:rPr lang="en-US" altLang="ja-JP" sz="4800" dirty="0" err="1">
                <a:latin typeface="Comic Sans MS" panose="030F0702030302020204" pitchFamily="66" charset="0"/>
              </a:rPr>
              <a:t>cat</a:t>
            </a:r>
            <a:r>
              <a:rPr lang="en-US" altLang="ja-JP" sz="4800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ja-JP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lang="en-US" altLang="ja-JP" sz="4800" dirty="0">
                <a:latin typeface="Comic Sans MS" panose="030F0702030302020204" pitchFamily="66" charset="0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my</a:t>
            </a:r>
            <a:r>
              <a:rPr lang="en-US" altLang="ja-JP" sz="4800" dirty="0">
                <a:latin typeface="Comic Sans MS" panose="030F0702030302020204" pitchFamily="66" charset="0"/>
              </a:rPr>
              <a:t> cat was very crazy.</a:t>
            </a:r>
            <a:endParaRPr lang="ja-JP" altLang="en-US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545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どこが「おかしい？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ja-JP" sz="6600" dirty="0">
                <a:latin typeface="Comic Sans MS" panose="030F0702030302020204" pitchFamily="66" charset="0"/>
              </a:rPr>
              <a:t>I went to a Tokyo.</a:t>
            </a:r>
          </a:p>
          <a:p>
            <a:pPr marL="0" indent="0" algn="ctr">
              <a:buNone/>
            </a:pPr>
            <a:endParaRPr lang="en-US" altLang="ja-JP" sz="6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kumimoji="1" lang="en-US" altLang="ja-JP" sz="6600" dirty="0">
                <a:latin typeface="Comic Sans MS" panose="030F0702030302020204" pitchFamily="66" charset="0"/>
              </a:rPr>
              <a:t>I have cat.</a:t>
            </a:r>
            <a:endParaRPr kumimoji="1" lang="ja-JP" altLang="en-US" sz="6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kumimoji="1" lang="ja-JP" altLang="en-US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008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冠詞は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4400" b="1" dirty="0">
                <a:solidFill>
                  <a:srgbClr val="FF0000"/>
                </a:solidFill>
                <a:latin typeface="Comic Sans MS" panose="030F0702030302020204" pitchFamily="66" charset="0"/>
                <a:ea typeface="DejaVu Sans" panose="020B0603030804020204" pitchFamily="34" charset="0"/>
                <a:cs typeface="DejaVu Sans" panose="020B0603030804020204" pitchFamily="34" charset="0"/>
              </a:rPr>
              <a:t>a, an, the </a:t>
            </a:r>
            <a:endParaRPr kumimoji="1" lang="ja-JP" altLang="en-US" sz="4400" b="1" dirty="0">
              <a:solidFill>
                <a:srgbClr val="FF0000"/>
              </a:solidFill>
              <a:latin typeface="Comic Sans MS" panose="030F0702030302020204" pitchFamily="66" charset="0"/>
              <a:cs typeface="DejaVu Sans" panose="020B0603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887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数えられる？ </a:t>
            </a:r>
            <a:r>
              <a:rPr lang="en-US" altLang="ja-JP" dirty="0" err="1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v.s</a:t>
            </a:r>
            <a:r>
              <a:rPr lang="en-US" altLang="ja-JP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. 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数えられない？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>
          <a:xfrm>
            <a:off x="446926" y="2420888"/>
            <a:ext cx="4040188" cy="39512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en-US" altLang="ja-JP" sz="5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book</a:t>
            </a:r>
          </a:p>
          <a:p>
            <a:pPr marL="0" indent="0">
              <a:buNone/>
            </a:pPr>
            <a:r>
              <a:rPr lang="en-US" altLang="ja-JP" sz="5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student</a:t>
            </a:r>
          </a:p>
          <a:p>
            <a:pPr marL="0" indent="0">
              <a:buNone/>
            </a:pPr>
            <a:r>
              <a:rPr kumimoji="1" lang="en-US" altLang="ja-JP" sz="5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apple</a:t>
            </a:r>
          </a:p>
          <a:p>
            <a:pPr marL="0" indent="0">
              <a:buNone/>
            </a:pPr>
            <a:r>
              <a:rPr lang="en-US" altLang="ja-JP" sz="5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word</a:t>
            </a:r>
          </a:p>
          <a:p>
            <a:pPr marL="0" indent="0">
              <a:buNone/>
            </a:pPr>
            <a:r>
              <a:rPr kumimoji="1" lang="en-US" altLang="ja-JP" sz="5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subject</a:t>
            </a:r>
          </a:p>
          <a:p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56888" y="2420888"/>
            <a:ext cx="4041775" cy="39512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en-US" altLang="ja-JP" sz="5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water</a:t>
            </a:r>
          </a:p>
          <a:p>
            <a:pPr marL="0" indent="0">
              <a:buNone/>
            </a:pPr>
            <a:r>
              <a:rPr lang="en-US" altLang="ja-JP" sz="5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sugar</a:t>
            </a:r>
          </a:p>
          <a:p>
            <a:pPr marL="0" indent="0">
              <a:buNone/>
            </a:pPr>
            <a:r>
              <a:rPr lang="en-US" altLang="ja-JP" sz="5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money</a:t>
            </a:r>
          </a:p>
          <a:p>
            <a:pPr marL="0" indent="0">
              <a:buNone/>
            </a:pPr>
            <a:r>
              <a:rPr lang="en-US" altLang="ja-JP" sz="5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English</a:t>
            </a:r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679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28905">
            <a:off x="793807" y="750594"/>
            <a:ext cx="5644306" cy="7238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a,</a:t>
            </a:r>
            <a:r>
              <a:rPr lang="ja-JP" altLang="en-US" b="1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　</a:t>
            </a:r>
            <a:r>
              <a:rPr lang="en-US" altLang="ja-JP" b="1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an </a:t>
            </a:r>
            <a:r>
              <a:rPr lang="ja-JP" altLang="en-US" b="1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　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のイメージは？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536044C3-6E2A-4FFA-B24D-4E641A26E934}"/>
              </a:ext>
            </a:extLst>
          </p:cNvPr>
          <p:cNvSpPr/>
          <p:nvPr/>
        </p:nvSpPr>
        <p:spPr>
          <a:xfrm>
            <a:off x="5652120" y="2852936"/>
            <a:ext cx="936104" cy="859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725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a,</a:t>
            </a:r>
            <a:r>
              <a:rPr lang="ja-JP" altLang="en-US" b="1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　</a:t>
            </a:r>
            <a:r>
              <a:rPr lang="en-US" altLang="ja-JP" b="1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an </a:t>
            </a:r>
            <a:r>
              <a:rPr lang="ja-JP" altLang="en-US" b="1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　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の違いは？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4400" b="1" dirty="0">
                <a:solidFill>
                  <a:srgbClr val="7030A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apple</a:t>
            </a:r>
          </a:p>
          <a:p>
            <a:pPr marL="0" indent="0">
              <a:buNone/>
            </a:pPr>
            <a:r>
              <a:rPr kumimoji="1" lang="en-US" altLang="ja-JP" sz="4400" b="1" dirty="0">
                <a:solidFill>
                  <a:srgbClr val="7030A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orange</a:t>
            </a:r>
          </a:p>
          <a:p>
            <a:pPr marL="0" indent="0">
              <a:buNone/>
            </a:pPr>
            <a:r>
              <a:rPr kumimoji="1" lang="en-US" altLang="ja-JP" sz="4400" b="1" dirty="0">
                <a:solidFill>
                  <a:srgbClr val="7030A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hour</a:t>
            </a:r>
          </a:p>
          <a:p>
            <a:pPr marL="0" indent="0">
              <a:buNone/>
            </a:pPr>
            <a:r>
              <a:rPr kumimoji="1" lang="en-US" altLang="ja-JP" sz="4400" b="1" dirty="0">
                <a:solidFill>
                  <a:srgbClr val="7030A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umbrella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sz="4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book</a:t>
            </a:r>
          </a:p>
          <a:p>
            <a:pPr marL="0" indent="0">
              <a:buNone/>
            </a:pPr>
            <a:r>
              <a:rPr lang="en-US" altLang="ja-JP" sz="4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chair</a:t>
            </a:r>
          </a:p>
          <a:p>
            <a:pPr marL="0" indent="0">
              <a:buNone/>
            </a:pPr>
            <a:r>
              <a:rPr kumimoji="1" lang="en-US" altLang="ja-JP" sz="4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house</a:t>
            </a:r>
          </a:p>
          <a:p>
            <a:pPr marL="0" indent="0">
              <a:buNone/>
            </a:pPr>
            <a:r>
              <a:rPr lang="en-US" altLang="ja-JP" sz="4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summer</a:t>
            </a:r>
            <a:endParaRPr kumimoji="1" lang="en-US" altLang="ja-JP" sz="4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0958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a,</a:t>
            </a:r>
            <a:r>
              <a:rPr lang="ja-JP" altLang="en-US" b="1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　</a:t>
            </a:r>
            <a:r>
              <a:rPr lang="en-US" altLang="ja-JP" b="1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an 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→</a:t>
            </a:r>
            <a:r>
              <a:rPr lang="ja-JP" altLang="en-US" b="1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　</a:t>
            </a:r>
            <a:r>
              <a:rPr lang="en-US" altLang="ja-JP" b="1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the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kumimoji="1" lang="en-US" altLang="ja-JP" sz="4800" dirty="0">
                <a:latin typeface="Comic Sans MS" panose="030F0702030302020204" pitchFamily="66" charset="0"/>
              </a:rPr>
              <a:t>I saw </a:t>
            </a:r>
            <a:r>
              <a:rPr kumimoji="1" lang="en-US" altLang="ja-JP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a </a:t>
            </a:r>
            <a:r>
              <a:rPr kumimoji="1" lang="en-US" altLang="ja-JP" sz="4800" dirty="0">
                <a:latin typeface="Comic Sans MS" panose="030F0702030302020204" pitchFamily="66" charset="0"/>
              </a:rPr>
              <a:t>cat.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altLang="ja-JP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lang="en-US" altLang="ja-JP" sz="4800" dirty="0">
                <a:latin typeface="Comic Sans MS" panose="030F0702030302020204" pitchFamily="66" charset="0"/>
              </a:rPr>
              <a:t> cat was very crazy.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628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28905">
            <a:off x="721799" y="671188"/>
            <a:ext cx="5644306" cy="7238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the </a:t>
            </a:r>
            <a:r>
              <a:rPr lang="ja-JP" altLang="en-US" b="1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　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のイメージは？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84825B3B-8FAB-4FD4-B965-D44C4B7D7C97}"/>
              </a:ext>
            </a:extLst>
          </p:cNvPr>
          <p:cNvSpPr/>
          <p:nvPr/>
        </p:nvSpPr>
        <p:spPr>
          <a:xfrm>
            <a:off x="5580112" y="2708920"/>
            <a:ext cx="936104" cy="9312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EAC3D6AF-F1B5-436B-A04A-7BAFEA8002D4}"/>
              </a:ext>
            </a:extLst>
          </p:cNvPr>
          <p:cNvSpPr/>
          <p:nvPr/>
        </p:nvSpPr>
        <p:spPr>
          <a:xfrm>
            <a:off x="7432887" y="1490931"/>
            <a:ext cx="936104" cy="9312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矢印: 右 5">
            <a:extLst>
              <a:ext uri="{FF2B5EF4-FFF2-40B4-BE49-F238E27FC236}">
                <a16:creationId xmlns:a16="http://schemas.microsoft.com/office/drawing/2014/main" id="{3FA023BB-D05A-4A96-9A3F-06BE93BCEEF8}"/>
              </a:ext>
            </a:extLst>
          </p:cNvPr>
          <p:cNvSpPr/>
          <p:nvPr/>
        </p:nvSpPr>
        <p:spPr>
          <a:xfrm rot="19763172">
            <a:off x="6612513" y="1998991"/>
            <a:ext cx="737946" cy="1061637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83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a,</a:t>
            </a:r>
            <a:r>
              <a:rPr lang="ja-JP" altLang="en-US" b="1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　</a:t>
            </a:r>
            <a:r>
              <a:rPr lang="en-US" altLang="ja-JP" b="1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an, the</a:t>
            </a:r>
            <a:r>
              <a:rPr lang="ja-JP" altLang="en-US" b="1" dirty="0">
                <a:solidFill>
                  <a:srgbClr val="FF0000"/>
                </a:solidFill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　</a:t>
            </a:r>
            <a:r>
              <a:rPr lang="ja-JP" altLang="en-US" dirty="0"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が付かないもの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kumimoji="1" lang="en-US" altLang="ja-JP" sz="4400" dirty="0"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Japan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altLang="ja-JP" sz="4400" dirty="0"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Ms. Izumi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altLang="ja-JP" sz="4400" dirty="0" err="1">
                <a:latin typeface="Comic Sans MS" panose="030F0702030302020204" pitchFamily="66" charset="0"/>
                <a:ea typeface="HGP創英角ﾎﾟｯﾌﾟ体" panose="040B0A00000000000000" pitchFamily="50" charset="-128"/>
              </a:rPr>
              <a:t>Happo</a:t>
            </a:r>
            <a:endParaRPr lang="en-US" altLang="ja-JP" sz="4400" dirty="0">
              <a:latin typeface="Comic Sans MS" panose="030F0702030302020204" pitchFamily="66" charset="0"/>
              <a:ea typeface="HGP創英角ﾎﾟｯﾌﾟ体" panose="040B0A00000000000000" pitchFamily="50" charset="-128"/>
            </a:endParaRPr>
          </a:p>
          <a:p>
            <a:pPr algn="just">
              <a:lnSpc>
                <a:spcPct val="200000"/>
              </a:lnSpc>
            </a:pPr>
            <a:endParaRPr lang="en-US" altLang="ja-JP" dirty="0">
              <a:latin typeface="Comic Sans MS" panose="030F0702030302020204" pitchFamily="66" charset="0"/>
              <a:ea typeface="HGP創英角ﾎﾟｯﾌﾟ体" panose="040B0A00000000000000" pitchFamily="50" charset="-128"/>
            </a:endParaRPr>
          </a:p>
          <a:p>
            <a:pPr algn="just"/>
            <a:endParaRPr lang="en-US" altLang="ja-JP" dirty="0">
              <a:latin typeface="Comic Sans MS" panose="030F0702030302020204" pitchFamily="66" charset="0"/>
              <a:ea typeface="HGP創英角ﾎﾟｯﾌﾟ体" panose="040B0A00000000000000" pitchFamily="50" charset="-128"/>
            </a:endParaRPr>
          </a:p>
          <a:p>
            <a:pPr>
              <a:lnSpc>
                <a:spcPct val="200000"/>
              </a:lnSpc>
            </a:pPr>
            <a:endParaRPr kumimoji="1" lang="ja-JP" altLang="en-US" dirty="0">
              <a:latin typeface="Comic Sans MS" panose="030F0702030302020204" pitchFamily="66" charset="0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25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166</Words>
  <Application>Microsoft Office PowerPoint</Application>
  <PresentationFormat>画面に合わせる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HGP創英角ﾎﾟｯﾌﾟ体</vt:lpstr>
      <vt:lpstr>HGS創英角ﾎﾟｯﾌﾟ体</vt:lpstr>
      <vt:lpstr>Arial</vt:lpstr>
      <vt:lpstr>Calibri</vt:lpstr>
      <vt:lpstr>Comic Sans MS</vt:lpstr>
      <vt:lpstr>Office ​​テーマ</vt:lpstr>
      <vt:lpstr>冠詞って何？</vt:lpstr>
      <vt:lpstr>どこが「おかしい？</vt:lpstr>
      <vt:lpstr>冠詞は</vt:lpstr>
      <vt:lpstr>数えられる？ v.s. 数えられない？</vt:lpstr>
      <vt:lpstr>a,　an 　のイメージは？</vt:lpstr>
      <vt:lpstr>a,　an 　の違いは？</vt:lpstr>
      <vt:lpstr>a,　an →　the</vt:lpstr>
      <vt:lpstr>the 　のイメージは？</vt:lpstr>
      <vt:lpstr>a,　an, the　が付かないもの</vt:lpstr>
      <vt:lpstr>初めから　the　が付くもの</vt:lpstr>
      <vt:lpstr>　a, an, the　が付かない表現</vt:lpstr>
      <vt:lpstr>a,　an, the　と競合するもの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冠詞ってなんだ～？</dc:title>
  <dc:creator>naohyama@gmail.com</dc:creator>
  <cp:lastModifiedBy>Oyama Naofumi</cp:lastModifiedBy>
  <cp:revision>13</cp:revision>
  <dcterms:created xsi:type="dcterms:W3CDTF">2019-06-24T21:37:45Z</dcterms:created>
  <dcterms:modified xsi:type="dcterms:W3CDTF">2021-05-16T05:10:03Z</dcterms:modified>
</cp:coreProperties>
</file>