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19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9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37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61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562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0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325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31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97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37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63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9C09F-5473-444A-A418-DF223F94E98C}" type="datetimeFigureOut">
              <a:rPr kumimoji="1" lang="ja-JP" altLang="en-US" smtClean="0"/>
              <a:t>2022/12/21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26B6-D68A-45FC-AE38-6D2C51299C1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85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0372" y="1750560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sz="8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S</a:t>
            </a:r>
            <a:r>
              <a:rPr kumimoji="1" lang="en-US" altLang="ja-JP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m</a:t>
            </a:r>
            <a:r>
              <a:rPr kumimoji="1" lang="en-US" altLang="ja-JP" sz="8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a</a:t>
            </a:r>
            <a:r>
              <a:rPr kumimoji="1" lang="en-US" altLang="ja-JP" sz="88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l</a:t>
            </a:r>
            <a:r>
              <a:rPr kumimoji="1" lang="en-US" altLang="ja-JP" sz="8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l</a:t>
            </a:r>
            <a:r>
              <a:rPr lang="ja-JP" alt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 </a:t>
            </a:r>
            <a:r>
              <a:rPr lang="en-US" altLang="ja-JP" sz="8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T</a:t>
            </a:r>
            <a:r>
              <a:rPr lang="en-US" altLang="ja-JP" sz="8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a</a:t>
            </a:r>
            <a:r>
              <a:rPr lang="en-US" altLang="ja-JP" sz="8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l</a:t>
            </a:r>
            <a:r>
              <a:rPr lang="en-US" altLang="ja-JP" sz="8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k</a:t>
            </a:r>
            <a:r>
              <a:rPr lang="en-US" altLang="ja-JP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 </a:t>
            </a:r>
            <a:r>
              <a:rPr lang="en-US" altLang="ja-JP" sz="8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te Monster" panose="02000500000000000000" pitchFamily="2" charset="0"/>
              </a:rPr>
              <a:t>1</a:t>
            </a:r>
            <a:endParaRPr kumimoji="1" lang="ja-JP" altLang="en-US" sz="8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te Monster" panose="02000500000000000000" pitchFamily="2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0354" y="5729579"/>
            <a:ext cx="7364818" cy="472119"/>
          </a:xfrm>
        </p:spPr>
        <p:txBody>
          <a:bodyPr/>
          <a:lstStyle/>
          <a:p>
            <a:r>
              <a:rPr kumimoji="1" lang="en-US" altLang="ja-JP" dirty="0">
                <a:latin typeface="Amasis MT Pro Black" panose="02040A04050005020304" pitchFamily="18" charset="0"/>
              </a:rPr>
              <a:t>Page 56</a:t>
            </a:r>
            <a:endParaRPr kumimoji="1" lang="ja-JP" altLang="en-US" dirty="0">
              <a:latin typeface="Amasis MT Pro Black" panose="02040A04050005020304" pitchFamily="18" charset="0"/>
            </a:endParaRP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C47AD52F-7AED-91F4-84ED-41C601976B9D}"/>
              </a:ext>
            </a:extLst>
          </p:cNvPr>
          <p:cNvSpPr/>
          <p:nvPr/>
        </p:nvSpPr>
        <p:spPr>
          <a:xfrm>
            <a:off x="4572000" y="159140"/>
            <a:ext cx="7038755" cy="2021256"/>
          </a:xfrm>
          <a:prstGeom prst="wedgeEllipseCallout">
            <a:avLst>
              <a:gd name="adj1" fmla="val -34278"/>
              <a:gd name="adj2" fmla="val 6710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5800" dirty="0">
                <a:solidFill>
                  <a:schemeClr val="tx1"/>
                </a:solidFill>
                <a:latin typeface="Comic Strip" pitchFamily="2" charset="0"/>
              </a:rPr>
              <a:t>Let’s enjoy!</a:t>
            </a:r>
            <a:endParaRPr kumimoji="1" lang="ja-JP" altLang="en-US" sz="5800" dirty="0">
              <a:solidFill>
                <a:schemeClr val="tx1"/>
              </a:solidFill>
              <a:latin typeface="Comic Strip" pitchFamily="2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ED756DA-4C73-BF29-01E6-DED757612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316" y="4052852"/>
            <a:ext cx="2847860" cy="256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4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2BBAA-EFAF-3942-A7F4-CFEA55A4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3739"/>
            <a:ext cx="12192000" cy="13255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あいづち表現を使ってみよう！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791C8F-4B91-E523-7D1A-4DAA0867B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14130"/>
            <a:ext cx="12191999" cy="5270131"/>
          </a:xfrm>
        </p:spPr>
        <p:txBody>
          <a:bodyPr>
            <a:normAutofit fontScale="85000" lnSpcReduction="10000"/>
          </a:bodyPr>
          <a:lstStyle/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8000" kern="1400" dirty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理解</a:t>
            </a:r>
            <a:r>
              <a:rPr lang="en-US" altLang="ja-JP" sz="8000" kern="1400" dirty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 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I see.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 Uh-huh.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 OK.</a:t>
            </a:r>
            <a:endParaRPr lang="en-US" altLang="ja-JP" sz="8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8000" kern="1400" dirty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驚き</a:t>
            </a:r>
            <a:r>
              <a:rPr lang="en-US" altLang="ja-JP" sz="8000" kern="1400" dirty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 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Really?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 Wow!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 </a:t>
            </a:r>
          </a:p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8000" b="1" kern="1400" dirty="0">
                <a:solidFill>
                  <a:srgbClr val="000000"/>
                </a:solidFill>
                <a:latin typeface="NHHandwriting Medium" panose="020F0500000000000000" pitchFamily="34" charset="0"/>
              </a:rPr>
              <a:t>       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Cool! </a:t>
            </a:r>
            <a:r>
              <a:rPr lang="en-US" altLang="ja-JP" sz="8000" b="1" kern="1400" dirty="0">
                <a:solidFill>
                  <a:srgbClr val="00B050"/>
                </a:solidFill>
                <a:latin typeface="NHHandwriting Medium" panose="020F0500000000000000" pitchFamily="34" charset="0"/>
              </a:rPr>
              <a:t>/ 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Is that so? </a:t>
            </a:r>
            <a:endParaRPr lang="en-US" altLang="ja-JP" sz="8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0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2BBAA-EFAF-3942-A7F4-CFEA55A4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3739"/>
            <a:ext cx="12192000" cy="13255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あいづち表現を使ってみよう！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791C8F-4B91-E523-7D1A-4DAA0867B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14130"/>
            <a:ext cx="12191999" cy="5270131"/>
          </a:xfrm>
        </p:spPr>
        <p:txBody>
          <a:bodyPr>
            <a:normAutofit fontScale="70000" lnSpcReduction="20000"/>
          </a:bodyPr>
          <a:lstStyle/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8000" kern="1400" dirty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同意</a:t>
            </a:r>
            <a:r>
              <a:rPr lang="ja-JP" altLang="en-US" sz="8000" kern="1400" dirty="0">
                <a:ln>
                  <a:noFill/>
                </a:ln>
                <a:solidFill>
                  <a:srgbClr val="00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Me, too.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 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Oh, yes.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endParaRPr lang="en-US" altLang="ja-JP" sz="8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8000" b="1" kern="1400" dirty="0">
                <a:solidFill>
                  <a:srgbClr val="000000"/>
                </a:solidFill>
                <a:latin typeface="NHHandwriting Medium" panose="020F0500000000000000" pitchFamily="34" charset="0"/>
              </a:rPr>
              <a:t>		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I think so, too.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 I agree.</a:t>
            </a:r>
            <a:endParaRPr lang="en-US" altLang="ja-JP" sz="8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0" kern="1400" dirty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感想</a:t>
            </a:r>
            <a:r>
              <a:rPr lang="ja-JP" altLang="en-US" sz="8000" kern="1400" dirty="0">
                <a:ln>
                  <a:noFill/>
                </a:ln>
                <a:solidFill>
                  <a:srgbClr val="00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	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Good!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 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That’s nice.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endParaRPr lang="en-US" altLang="ja-JP" sz="8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8000" b="1" kern="1400" dirty="0">
                <a:solidFill>
                  <a:srgbClr val="000000"/>
                </a:solidFill>
                <a:latin typeface="NHHandwriting Medium" panose="020F0500000000000000" pitchFamily="34" charset="0"/>
              </a:rPr>
              <a:t>		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Sounds good! </a:t>
            </a:r>
            <a:r>
              <a:rPr lang="en-US" altLang="ja-JP" sz="8000" b="1" kern="1400" dirty="0">
                <a:ln>
                  <a:noFill/>
                </a:ln>
                <a:solidFill>
                  <a:srgbClr val="00B050"/>
                </a:solidFill>
                <a:effectLst/>
                <a:latin typeface="NHHandwriting Medium" panose="020F0500000000000000" pitchFamily="34" charset="0"/>
              </a:rPr>
              <a:t>/</a:t>
            </a:r>
            <a:r>
              <a:rPr lang="en-US" altLang="ja-JP" sz="8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NHHandwriting Medium" panose="020F0500000000000000" pitchFamily="34" charset="0"/>
              </a:rPr>
              <a:t> How nice!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715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" y="130629"/>
            <a:ext cx="11978640" cy="6622868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Do you like sports?</a:t>
            </a:r>
            <a:endParaRPr lang="ja-JP" altLang="en-US" sz="54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Yes, I do.  I like baseball.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</a:t>
            </a:r>
            <a:r>
              <a:rPr kumimoji="1" lang="en-US" altLang="ja-JP" sz="5400" u="sng" dirty="0">
                <a:solidFill>
                  <a:srgbClr val="FF0000"/>
                </a:solidFill>
                <a:latin typeface="NHHandwriting Medium" panose="020F0500000000000000" pitchFamily="34" charset="0"/>
              </a:rPr>
              <a:t>Me, too.</a:t>
            </a: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  I like </a:t>
            </a:r>
            <a:r>
              <a:rPr kumimoji="1" lang="en-US" altLang="ja-JP" sz="5400" dirty="0" err="1">
                <a:solidFill>
                  <a:srgbClr val="FF0000"/>
                </a:solidFill>
                <a:latin typeface="NHHandwriting Medium" panose="020F0500000000000000" pitchFamily="34" charset="0"/>
              </a:rPr>
              <a:t>Ohtani</a:t>
            </a: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 </a:t>
            </a:r>
            <a:r>
              <a:rPr kumimoji="1" lang="en-US" altLang="ja-JP" sz="5400" dirty="0" err="1">
                <a:solidFill>
                  <a:srgbClr val="FF0000"/>
                </a:solidFill>
                <a:latin typeface="NHHandwriting Medium" panose="020F0500000000000000" pitchFamily="34" charset="0"/>
              </a:rPr>
              <a:t>Shohei</a:t>
            </a: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     How about you? </a:t>
            </a:r>
            <a:endParaRPr kumimoji="1" lang="en-US" altLang="ja-JP" sz="5400" dirty="0">
              <a:solidFill>
                <a:srgbClr val="FF0000"/>
              </a:solidFill>
              <a:latin typeface="NHHandwriting Medium" panose="020F0500000000000000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My favorite player is ….</a:t>
            </a:r>
            <a:endParaRPr kumimoji="1" lang="ja-JP" altLang="en-US" sz="8000" dirty="0">
              <a:latin typeface="NHHandwriting Medium" panose="020F0500000000000000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314837" y="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❶</a:t>
            </a:r>
          </a:p>
        </p:txBody>
      </p:sp>
    </p:spTree>
    <p:extLst>
      <p:ext uri="{BB962C8B-B14F-4D97-AF65-F5344CB8AC3E}">
        <p14:creationId xmlns:p14="http://schemas.microsoft.com/office/powerpoint/2010/main" val="224298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" y="130629"/>
            <a:ext cx="11978640" cy="6622868"/>
          </a:xfrm>
        </p:spPr>
        <p:txBody>
          <a:bodyPr anchor="t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Can you cook </a:t>
            </a:r>
            <a:r>
              <a:rPr lang="en-US" altLang="ja-JP" sz="5400" dirty="0" err="1">
                <a:solidFill>
                  <a:srgbClr val="FF0000"/>
                </a:solidFill>
                <a:latin typeface="NHHandwriting Medium" panose="020F0500000000000000" pitchFamily="34" charset="0"/>
              </a:rPr>
              <a:t>takoyaki</a:t>
            </a:r>
            <a:r>
              <a:rPr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?</a:t>
            </a:r>
            <a:endParaRPr lang="ja-JP" altLang="en-US" sz="54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No, I can’t.   But I like </a:t>
            </a:r>
            <a:r>
              <a:rPr kumimoji="1" lang="en-US" altLang="ja-JP" sz="5400" dirty="0" err="1">
                <a:solidFill>
                  <a:srgbClr val="0070C0"/>
                </a:solidFill>
                <a:latin typeface="NHHandwriting Medium" panose="020F0500000000000000" pitchFamily="34" charset="0"/>
              </a:rPr>
              <a:t>takoyaki</a:t>
            </a: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</a:t>
            </a:r>
            <a:r>
              <a:rPr kumimoji="1" lang="en-US" altLang="ja-JP" sz="5400" u="sng" dirty="0">
                <a:solidFill>
                  <a:srgbClr val="FF0000"/>
                </a:solidFill>
                <a:latin typeface="NHHandwriting Medium" panose="020F0500000000000000" pitchFamily="34" charset="0"/>
              </a:rPr>
              <a:t>Really?</a:t>
            </a: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  How about okonomiyaki?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Uh-huh, I can cook okonomiyaki.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     It’s easy to cook and fun.</a:t>
            </a:r>
            <a:endParaRPr kumimoji="1" lang="ja-JP" altLang="en-US" sz="8000" dirty="0">
              <a:latin typeface="NHHandwriting Medium" panose="020F0500000000000000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314837" y="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❷</a:t>
            </a:r>
            <a:endParaRPr lang="en-US" altLang="ja-JP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80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" y="130629"/>
            <a:ext cx="11978640" cy="6622868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What‘s your favorite subject?</a:t>
            </a:r>
            <a:endParaRPr lang="ja-JP" altLang="en-US" sz="54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My favorite subject is English.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</a:t>
            </a:r>
            <a:r>
              <a:rPr kumimoji="1" lang="en-US" altLang="ja-JP" sz="5400" u="sng" dirty="0">
                <a:solidFill>
                  <a:srgbClr val="FF0000"/>
                </a:solidFill>
                <a:latin typeface="NHHandwriting Medium" panose="020F0500000000000000" pitchFamily="34" charset="0"/>
              </a:rPr>
              <a:t>Sounds good! </a:t>
            </a: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 Why?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It is fun to talk with my friends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     in English.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314836" y="0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❸</a:t>
            </a:r>
            <a:endParaRPr lang="en-US" altLang="ja-JP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567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" y="130629"/>
            <a:ext cx="11978640" cy="6622868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Who is your hero?</a:t>
            </a:r>
            <a:endParaRPr lang="ja-JP" altLang="en-US" sz="54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My hero is </a:t>
            </a:r>
            <a:r>
              <a:rPr kumimoji="1" lang="en-US" altLang="ja-JP" sz="5400" dirty="0" err="1">
                <a:solidFill>
                  <a:srgbClr val="0070C0"/>
                </a:solidFill>
                <a:latin typeface="NHHandwriting Medium" panose="020F0500000000000000" pitchFamily="34" charset="0"/>
              </a:rPr>
              <a:t>Ohtani</a:t>
            </a: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 </a:t>
            </a:r>
            <a:r>
              <a:rPr kumimoji="1" lang="en-US" altLang="ja-JP" sz="5400" dirty="0" err="1">
                <a:solidFill>
                  <a:srgbClr val="0070C0"/>
                </a:solidFill>
                <a:latin typeface="NHHandwriting Medium" panose="020F0500000000000000" pitchFamily="34" charset="0"/>
              </a:rPr>
              <a:t>Shohei</a:t>
            </a:r>
            <a:r>
              <a:rPr kumimoji="1"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A: </a:t>
            </a:r>
            <a:r>
              <a:rPr kumimoji="1" lang="en-US" altLang="ja-JP" sz="5400" u="sng" dirty="0">
                <a:solidFill>
                  <a:srgbClr val="FF0000"/>
                </a:solidFill>
                <a:latin typeface="NHHandwriting Medium" panose="020F0500000000000000" pitchFamily="34" charset="0"/>
              </a:rPr>
              <a:t>Cool!</a:t>
            </a:r>
            <a:r>
              <a:rPr kumimoji="1" lang="en-US" altLang="ja-JP" sz="5400" dirty="0">
                <a:solidFill>
                  <a:srgbClr val="FF0000"/>
                </a:solidFill>
                <a:latin typeface="NHHandwriting Medium" panose="020F0500000000000000" pitchFamily="34" charset="0"/>
              </a:rPr>
              <a:t>  Why?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B: He shows  fantastic home runs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5400" dirty="0">
                <a:solidFill>
                  <a:srgbClr val="0070C0"/>
                </a:solidFill>
                <a:latin typeface="NHHandwriting Medium" panose="020F0500000000000000" pitchFamily="34" charset="0"/>
              </a:rPr>
              <a:t>     and great manners.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314836" y="0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❹</a:t>
            </a:r>
            <a:endParaRPr lang="en-US" altLang="ja-JP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689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251</Words>
  <Application>Microsoft Office PowerPoint</Application>
  <PresentationFormat>ワイド画面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HGS創英角ﾎﾟｯﾌﾟ体</vt:lpstr>
      <vt:lpstr>UD デジタル 教科書体 NP-B</vt:lpstr>
      <vt:lpstr>游ゴシック</vt:lpstr>
      <vt:lpstr>游ゴシック Light</vt:lpstr>
      <vt:lpstr>Amasis MT Pro Black</vt:lpstr>
      <vt:lpstr>Arial</vt:lpstr>
      <vt:lpstr>Calibri</vt:lpstr>
      <vt:lpstr>Comic Strip</vt:lpstr>
      <vt:lpstr>Cute Monster</vt:lpstr>
      <vt:lpstr>NHHandwriting Medium</vt:lpstr>
      <vt:lpstr>Office テーマ</vt:lpstr>
      <vt:lpstr>Small Talk 1</vt:lpstr>
      <vt:lpstr>あいづち表現を使ってみよう！</vt:lpstr>
      <vt:lpstr>あいづち表現を使ってみよう！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Talk 1</dc:title>
  <dc:creator>能代市教育委員会</dc:creator>
  <cp:lastModifiedBy>Oyama Naofumi</cp:lastModifiedBy>
  <cp:revision>7</cp:revision>
  <cp:lastPrinted>2022-12-21T01:03:01Z</cp:lastPrinted>
  <dcterms:created xsi:type="dcterms:W3CDTF">2022-12-21T00:29:48Z</dcterms:created>
  <dcterms:modified xsi:type="dcterms:W3CDTF">2022-12-21T01:34:47Z</dcterms:modified>
</cp:coreProperties>
</file>