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72" r:id="rId5"/>
    <p:sldId id="259" r:id="rId6"/>
    <p:sldId id="258" r:id="rId7"/>
    <p:sldId id="275" r:id="rId8"/>
    <p:sldId id="260" r:id="rId9"/>
    <p:sldId id="261" r:id="rId10"/>
    <p:sldId id="273" r:id="rId11"/>
    <p:sldId id="262" r:id="rId12"/>
    <p:sldId id="263" r:id="rId13"/>
    <p:sldId id="264" r:id="rId14"/>
    <p:sldId id="271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hyperlink" Target="https://publicdomainq.net/police-hat-001365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6506-4473-490E-9869-AFADE160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800" dirty="0"/>
              <a:t>後置修飾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1F8302-956B-4D86-A475-86B79D5E6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2023</a:t>
            </a:r>
            <a:r>
              <a:rPr lang="ja-JP" altLang="en-US" sz="3600" dirty="0"/>
              <a:t>　</a:t>
            </a:r>
            <a:r>
              <a:rPr lang="en-US" altLang="ja-JP" sz="3600" dirty="0"/>
              <a:t>October 16th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5962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C2B73FA-914B-46C0-9F95-13F30266A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894" y="332254"/>
            <a:ext cx="10291482" cy="276225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現在分詞</a:t>
            </a:r>
            <a:r>
              <a:rPr kumimoji="1" lang="ja-JP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kumimoji="1" lang="ja-JP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過去分詞</a:t>
            </a:r>
            <a:endParaRPr kumimoji="1" lang="en-US" altLang="ja-JP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～している</a:t>
            </a:r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～された</a:t>
            </a:r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</a:p>
          <a:p>
            <a:pPr algn="ctr"/>
            <a:endParaRPr kumimoji="1" lang="en-US" altLang="ja-JP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8011BCB-F882-4965-1FBF-B4E162E12977}"/>
              </a:ext>
            </a:extLst>
          </p:cNvPr>
          <p:cNvSpPr/>
          <p:nvPr/>
        </p:nvSpPr>
        <p:spPr>
          <a:xfrm>
            <a:off x="3621741" y="3567953"/>
            <a:ext cx="2250141" cy="225014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もの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A2434CD-A866-9FFE-D426-022C77E3E95B}"/>
              </a:ext>
            </a:extLst>
          </p:cNvPr>
          <p:cNvSpPr/>
          <p:nvPr/>
        </p:nvSpPr>
        <p:spPr>
          <a:xfrm>
            <a:off x="7996518" y="3567953"/>
            <a:ext cx="2250141" cy="225014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AA103849-FC9A-3E51-F289-65668E91160C}"/>
              </a:ext>
            </a:extLst>
          </p:cNvPr>
          <p:cNvSpPr/>
          <p:nvPr/>
        </p:nvSpPr>
        <p:spPr>
          <a:xfrm rot="2688910">
            <a:off x="5038163" y="3191435"/>
            <a:ext cx="578223" cy="75303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3CB86D52-24A7-5FB7-0374-5E658905CF6F}"/>
              </a:ext>
            </a:extLst>
          </p:cNvPr>
          <p:cNvSpPr/>
          <p:nvPr/>
        </p:nvSpPr>
        <p:spPr>
          <a:xfrm rot="13628085">
            <a:off x="3906370" y="5235388"/>
            <a:ext cx="578223" cy="75303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上 8">
            <a:extLst>
              <a:ext uri="{FF2B5EF4-FFF2-40B4-BE49-F238E27FC236}">
                <a16:creationId xmlns:a16="http://schemas.microsoft.com/office/drawing/2014/main" id="{6AB127B6-E04D-BA41-64EB-9BF545C1316D}"/>
              </a:ext>
            </a:extLst>
          </p:cNvPr>
          <p:cNvSpPr/>
          <p:nvPr/>
        </p:nvSpPr>
        <p:spPr>
          <a:xfrm rot="8065002">
            <a:off x="5542876" y="4752327"/>
            <a:ext cx="578223" cy="75303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上 9">
            <a:extLst>
              <a:ext uri="{FF2B5EF4-FFF2-40B4-BE49-F238E27FC236}">
                <a16:creationId xmlns:a16="http://schemas.microsoft.com/office/drawing/2014/main" id="{C2A9CB35-972E-DD51-EF20-2530FE1AFCDF}"/>
              </a:ext>
            </a:extLst>
          </p:cNvPr>
          <p:cNvSpPr/>
          <p:nvPr/>
        </p:nvSpPr>
        <p:spPr>
          <a:xfrm rot="19545990">
            <a:off x="3461960" y="3485235"/>
            <a:ext cx="578223" cy="75303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DD301C6D-44BE-D656-CE54-F5E28762B3EC}"/>
              </a:ext>
            </a:extLst>
          </p:cNvPr>
          <p:cNvSpPr/>
          <p:nvPr/>
        </p:nvSpPr>
        <p:spPr>
          <a:xfrm rot="6011083">
            <a:off x="7765351" y="3900410"/>
            <a:ext cx="578223" cy="7530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9E4FA64E-CBB0-2B52-41CA-59FF45826CC1}"/>
              </a:ext>
            </a:extLst>
          </p:cNvPr>
          <p:cNvSpPr/>
          <p:nvPr/>
        </p:nvSpPr>
        <p:spPr>
          <a:xfrm rot="17566460">
            <a:off x="9834835" y="5068127"/>
            <a:ext cx="578223" cy="7530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上 12">
            <a:extLst>
              <a:ext uri="{FF2B5EF4-FFF2-40B4-BE49-F238E27FC236}">
                <a16:creationId xmlns:a16="http://schemas.microsoft.com/office/drawing/2014/main" id="{D1353526-98FA-761A-26B3-DEE7EA43B2E3}"/>
              </a:ext>
            </a:extLst>
          </p:cNvPr>
          <p:cNvSpPr/>
          <p:nvPr/>
        </p:nvSpPr>
        <p:spPr>
          <a:xfrm rot="1045955">
            <a:off x="8182562" y="5351929"/>
            <a:ext cx="578223" cy="7530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上 13">
            <a:extLst>
              <a:ext uri="{FF2B5EF4-FFF2-40B4-BE49-F238E27FC236}">
                <a16:creationId xmlns:a16="http://schemas.microsoft.com/office/drawing/2014/main" id="{166112BB-9054-E904-1695-03DC321D2019}"/>
              </a:ext>
            </a:extLst>
          </p:cNvPr>
          <p:cNvSpPr/>
          <p:nvPr/>
        </p:nvSpPr>
        <p:spPr>
          <a:xfrm rot="11235805">
            <a:off x="9361582" y="3385959"/>
            <a:ext cx="578223" cy="7530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19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111A4-9915-44A1-B22A-843027FF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36550"/>
            <a:ext cx="1187767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</a:t>
            </a:r>
            <a:r>
              <a:rPr kumimoji="1" lang="en-US" altLang="ja-JP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eading</a:t>
            </a:r>
            <a:r>
              <a:rPr kumimoji="1" lang="en-US" altLang="ja-JP" sz="8000" dirty="0">
                <a:latin typeface="Cooper Black" panose="0208090404030B020404" pitchFamily="18" charset="0"/>
              </a:rPr>
              <a:t> / </a:t>
            </a:r>
            <a:r>
              <a:rPr kumimoji="1" lang="en-US" altLang="ja-JP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read</a:t>
            </a:r>
            <a:endParaRPr kumimoji="1" lang="ja-JP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33387-07B2-483E-B0FD-8A133864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825624"/>
            <a:ext cx="11877675" cy="4695825"/>
          </a:xfrm>
        </p:spPr>
        <p:txBody>
          <a:bodyPr anchor="t">
            <a:noAutofit/>
          </a:bodyPr>
          <a:lstStyle/>
          <a:p>
            <a:pPr marL="1143000" indent="-1143000">
              <a:buFont typeface="+mj-ea"/>
              <a:buAutoNum type="circleNumDbPlain"/>
            </a:pPr>
            <a:r>
              <a:rPr lang="en-US" altLang="ja-JP" sz="6600" dirty="0">
                <a:latin typeface="Cooper Black" panose="0208090404030B020404" pitchFamily="18" charset="0"/>
              </a:rPr>
              <a:t>This is </a:t>
            </a:r>
            <a:r>
              <a:rPr lang="en-US" altLang="ja-JP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book </a:t>
            </a:r>
          </a:p>
          <a:p>
            <a:pPr marL="0" indent="0">
              <a:buNone/>
            </a:pPr>
            <a:r>
              <a:rPr lang="ja-JP" altLang="en-US" sz="6600" dirty="0">
                <a:latin typeface="Cooper Black" panose="0208090404030B020404" pitchFamily="18" charset="0"/>
              </a:rPr>
              <a:t>　</a:t>
            </a:r>
            <a:r>
              <a:rPr lang="en-US" altLang="ja-JP" sz="6600" dirty="0">
                <a:latin typeface="Cooper Black" panose="0208090404030B020404" pitchFamily="18" charset="0"/>
              </a:rPr>
              <a:t>_________ by many people.</a:t>
            </a:r>
          </a:p>
          <a:p>
            <a:pPr marL="1143000" indent="-1143000">
              <a:buFont typeface="+mj-ea"/>
              <a:buAutoNum type="circleNumDbPlain" startAt="2"/>
            </a:pPr>
            <a:r>
              <a:rPr kumimoji="1" lang="en-US" altLang="ja-JP" sz="6600" dirty="0">
                <a:latin typeface="Cooper Black" panose="0208090404030B020404" pitchFamily="18" charset="0"/>
              </a:rPr>
              <a:t>John </a:t>
            </a:r>
            <a:r>
              <a:rPr lang="en-US" altLang="ja-JP" sz="6600" dirty="0">
                <a:latin typeface="Cooper Black" panose="0208090404030B020404" pitchFamily="18" charset="0"/>
              </a:rPr>
              <a:t>is </a:t>
            </a:r>
            <a:r>
              <a:rPr lang="en-US" altLang="ja-JP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boy </a:t>
            </a:r>
          </a:p>
          <a:p>
            <a:pPr marL="0" indent="0">
              <a:buNone/>
            </a:pPr>
            <a:r>
              <a:rPr lang="ja-JP" altLang="en-US" sz="6600" dirty="0">
                <a:latin typeface="Cooper Black" panose="0208090404030B020404" pitchFamily="18" charset="0"/>
              </a:rPr>
              <a:t>　</a:t>
            </a:r>
            <a:r>
              <a:rPr lang="en-US" altLang="ja-JP" sz="6600" dirty="0">
                <a:latin typeface="Cooper Black" panose="0208090404030B020404" pitchFamily="18" charset="0"/>
              </a:rPr>
              <a:t>_________ a</a:t>
            </a:r>
            <a:r>
              <a:rPr lang="ja-JP" altLang="en-US" sz="6600" dirty="0">
                <a:latin typeface="Cooper Black" panose="0208090404030B020404" pitchFamily="18" charset="0"/>
              </a:rPr>
              <a:t> </a:t>
            </a:r>
            <a:r>
              <a:rPr lang="en-US" altLang="ja-JP" sz="6600" dirty="0">
                <a:latin typeface="Cooper Black" panose="0208090404030B020404" pitchFamily="18" charset="0"/>
              </a:rPr>
              <a:t>book</a:t>
            </a:r>
            <a:r>
              <a:rPr lang="ja-JP" altLang="en-US" sz="6600" dirty="0">
                <a:latin typeface="Cooper Black" panose="0208090404030B020404" pitchFamily="18" charset="0"/>
              </a:rPr>
              <a:t> </a:t>
            </a:r>
            <a:r>
              <a:rPr lang="en-US" altLang="ja-JP" sz="6600" dirty="0">
                <a:latin typeface="Cooper Black" panose="0208090404030B020404" pitchFamily="18" charset="0"/>
              </a:rPr>
              <a:t>there.</a:t>
            </a:r>
            <a:endParaRPr kumimoji="1" lang="ja-JP" altLang="en-US" sz="6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111A4-9915-44A1-B22A-843027FF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36550"/>
            <a:ext cx="106489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writing</a:t>
            </a:r>
            <a:r>
              <a:rPr kumimoji="1" lang="en-US" altLang="ja-JP" sz="8000" dirty="0">
                <a:latin typeface="Cooper Black" panose="0208090404030B020404" pitchFamily="18" charset="0"/>
              </a:rPr>
              <a:t> / </a:t>
            </a:r>
            <a:r>
              <a:rPr kumimoji="1" lang="en-US" altLang="ja-JP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written</a:t>
            </a:r>
            <a:endParaRPr kumimoji="1" lang="ja-JP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33387-07B2-483E-B0FD-8A133864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1" y="1825624"/>
            <a:ext cx="9944100" cy="4695825"/>
          </a:xfrm>
        </p:spPr>
        <p:txBody>
          <a:bodyPr>
            <a:noAutofit/>
          </a:bodyPr>
          <a:lstStyle/>
          <a:p>
            <a:pPr marL="1143000" indent="-1143000">
              <a:buFont typeface="+mj-ea"/>
              <a:buAutoNum type="circleNumDbPlain"/>
            </a:pPr>
            <a:r>
              <a:rPr lang="en-US" altLang="ja-JP" sz="6600" dirty="0">
                <a:latin typeface="Cooper Black" panose="0208090404030B020404" pitchFamily="18" charset="0"/>
              </a:rPr>
              <a:t>Liz is </a:t>
            </a:r>
            <a:r>
              <a:rPr lang="en-US" altLang="ja-JP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student </a:t>
            </a:r>
          </a:p>
          <a:p>
            <a:pPr marL="0" indent="0">
              <a:buNone/>
            </a:pPr>
            <a:r>
              <a:rPr lang="ja-JP" altLang="en-US" sz="6600" dirty="0">
                <a:latin typeface="Cooper Black" panose="0208090404030B020404" pitchFamily="18" charset="0"/>
              </a:rPr>
              <a:t>　　</a:t>
            </a:r>
            <a:r>
              <a:rPr lang="en-US" altLang="ja-JP" sz="6600" dirty="0">
                <a:latin typeface="Cooper Black" panose="0208090404030B020404" pitchFamily="18" charset="0"/>
              </a:rPr>
              <a:t>_________ a letter.</a:t>
            </a:r>
          </a:p>
          <a:p>
            <a:pPr marL="1143000" indent="-1143000">
              <a:buFont typeface="+mj-ea"/>
              <a:buAutoNum type="circleNumDbPlain" startAt="2"/>
            </a:pPr>
            <a:r>
              <a:rPr kumimoji="1" lang="en-US" altLang="ja-JP" sz="6600" dirty="0">
                <a:latin typeface="Cooper Black" panose="0208090404030B020404" pitchFamily="18" charset="0"/>
              </a:rPr>
              <a:t>This is </a:t>
            </a:r>
            <a:r>
              <a:rPr kumimoji="1" lang="en-US" altLang="ja-JP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letter</a:t>
            </a:r>
            <a:r>
              <a:rPr lang="en-US" altLang="ja-JP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</a:p>
          <a:p>
            <a:pPr marL="0" indent="0">
              <a:buNone/>
            </a:pPr>
            <a:r>
              <a:rPr lang="ja-JP" altLang="en-US" sz="6600" dirty="0">
                <a:latin typeface="Cooper Black" panose="0208090404030B020404" pitchFamily="18" charset="0"/>
              </a:rPr>
              <a:t>　　</a:t>
            </a:r>
            <a:r>
              <a:rPr lang="en-US" altLang="ja-JP" sz="6600" dirty="0">
                <a:latin typeface="Cooper Black" panose="0208090404030B020404" pitchFamily="18" charset="0"/>
              </a:rPr>
              <a:t>_________ by Sam.</a:t>
            </a:r>
            <a:endParaRPr kumimoji="1" lang="ja-JP" altLang="en-US" sz="6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6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111A4-9915-44A1-B22A-843027FF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36550"/>
            <a:ext cx="1187767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taking</a:t>
            </a:r>
            <a:r>
              <a:rPr kumimoji="1" lang="en-US" altLang="ja-JP" sz="8000" dirty="0">
                <a:latin typeface="Cooper Black" panose="0208090404030B020404" pitchFamily="18" charset="0"/>
              </a:rPr>
              <a:t> / </a:t>
            </a:r>
            <a:r>
              <a:rPr kumimoji="1" lang="en-US" altLang="ja-JP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taken</a:t>
            </a:r>
            <a:endParaRPr kumimoji="1" lang="ja-JP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33387-07B2-483E-B0FD-8A133864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11582402" cy="4695825"/>
          </a:xfrm>
        </p:spPr>
        <p:txBody>
          <a:bodyPr anchor="ctr">
            <a:noAutofit/>
          </a:bodyPr>
          <a:lstStyle/>
          <a:p>
            <a:pPr marL="1143000" indent="-1143000">
              <a:lnSpc>
                <a:spcPct val="100000"/>
              </a:lnSpc>
              <a:buFont typeface="+mj-ea"/>
              <a:buAutoNum type="circleNumDbPlain"/>
            </a:pPr>
            <a:r>
              <a:rPr lang="en-US" altLang="ja-JP" sz="6000" dirty="0">
                <a:latin typeface="Cooper Black" panose="0208090404030B020404" pitchFamily="18" charset="0"/>
              </a:rPr>
              <a:t>This is </a:t>
            </a:r>
            <a:r>
              <a:rPr lang="en-US" altLang="ja-JP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picture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</a:t>
            </a:r>
            <a:r>
              <a:rPr lang="en-US" altLang="ja-JP" sz="6000" dirty="0">
                <a:latin typeface="Cooper Black" panose="0208090404030B020404" pitchFamily="18" charset="0"/>
              </a:rPr>
              <a:t>_______ in 2001.</a:t>
            </a:r>
          </a:p>
          <a:p>
            <a:pPr marL="1143000" indent="-1143000">
              <a:lnSpc>
                <a:spcPct val="100000"/>
              </a:lnSpc>
              <a:buFont typeface="+mj-ea"/>
              <a:buAutoNum type="circleNumDbPlain" startAt="2"/>
            </a:pPr>
            <a:r>
              <a:rPr kumimoji="1" lang="en-US" altLang="ja-JP" sz="6000" dirty="0">
                <a:latin typeface="Cooper Black" panose="0208090404030B020404" pitchFamily="18" charset="0"/>
              </a:rPr>
              <a:t>Sue is </a:t>
            </a:r>
            <a:r>
              <a:rPr kumimoji="1" lang="en-US" altLang="ja-JP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 woman</a:t>
            </a:r>
            <a:r>
              <a:rPr kumimoji="1" lang="en-US" altLang="ja-JP" sz="6000" dirty="0">
                <a:latin typeface="Cooper Black" panose="0208090404030B020404" pitchFamily="18" charset="0"/>
              </a:rPr>
              <a:t> </a:t>
            </a:r>
            <a:r>
              <a:rPr kumimoji="1" lang="ja-JP" altLang="en-US" sz="6000" dirty="0">
                <a:latin typeface="Cooper Black" panose="0208090404030B020404" pitchFamily="18" charset="0"/>
              </a:rPr>
              <a:t>　　</a:t>
            </a:r>
            <a:r>
              <a:rPr lang="ja-JP" altLang="en-US" sz="6000" dirty="0">
                <a:latin typeface="Cooper Black" panose="0208090404030B020404" pitchFamily="18" charset="0"/>
              </a:rPr>
              <a:t>  </a:t>
            </a:r>
            <a:r>
              <a:rPr lang="en-US" altLang="ja-JP" sz="6000" dirty="0">
                <a:latin typeface="Cooper Black" panose="0208090404030B020404" pitchFamily="18" charset="0"/>
              </a:rPr>
              <a:t>_______ pictures over there.</a:t>
            </a:r>
            <a:endParaRPr kumimoji="1" lang="ja-JP" altLang="en-US" sz="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3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76744-EA4C-49F5-9328-194B2344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824" y="3133726"/>
            <a:ext cx="9896475" cy="2952750"/>
          </a:xfrm>
        </p:spPr>
        <p:txBody>
          <a:bodyPr anchor="ctr">
            <a:normAutofit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～している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～された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B73FA-914B-46C0-9F95-13F30266A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130" y="771525"/>
            <a:ext cx="9144000" cy="2762250"/>
          </a:xfrm>
        </p:spPr>
        <p:txBody>
          <a:bodyPr>
            <a:normAutofit/>
          </a:bodyPr>
          <a:lstStyle/>
          <a:p>
            <a:pPr algn="ctr"/>
            <a:r>
              <a:rPr lang="ja-JP" altLang="en-US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表現してみよう！</a:t>
            </a:r>
          </a:p>
          <a:p>
            <a:pPr algn="ctr"/>
            <a:r>
              <a:rPr kumimoji="1" lang="ja-JP" alt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現在分詞</a:t>
            </a:r>
            <a:r>
              <a:rPr kumimoji="1" lang="ja-JP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kumimoji="1" lang="ja-JP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過去分詞</a:t>
            </a:r>
            <a:endParaRPr kumimoji="1" lang="en-US" altLang="ja-JP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08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9213" y="1844676"/>
            <a:ext cx="8784976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ja-JP" sz="6600" dirty="0">
                <a:latin typeface="Cooper Black" panose="0208090404030B020404" pitchFamily="18" charset="0"/>
              </a:rPr>
              <a:t>Which do you like?</a:t>
            </a:r>
            <a:endParaRPr lang="ja-JP" altLang="en-US" sz="6600" dirty="0">
              <a:latin typeface="Cooper Black" panose="0208090404030B0204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72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DBDFED-CD52-4838-9B3E-F2556AE1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911" y="3213100"/>
            <a:ext cx="4608347" cy="34562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6900" y="403514"/>
            <a:ext cx="9144000" cy="12101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ja-JP" sz="5400" dirty="0">
                <a:latin typeface="Cooper Black" panose="0208090404030B020404" pitchFamily="18" charset="0"/>
              </a:rPr>
              <a:t>Which cat do you like?</a:t>
            </a:r>
            <a:endParaRPr lang="ja-JP" altLang="en-US" sz="5400" dirty="0">
              <a:latin typeface="Cooper Black" panose="0208090404030B0204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9" y="2848634"/>
            <a:ext cx="3168352" cy="361192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69" y="3953086"/>
            <a:ext cx="3898030" cy="271627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5" y="1613660"/>
            <a:ext cx="4382756" cy="36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458AFC2-A10F-4383-B6CB-C0FB6C32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662092"/>
            <a:ext cx="5753100" cy="32361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5974" y="284881"/>
            <a:ext cx="9782175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ja-JP" sz="5400" dirty="0">
                <a:latin typeface="Cooper Black" panose="0208090404030B020404" pitchFamily="18" charset="0"/>
              </a:rPr>
              <a:t>Which dog do you like?</a:t>
            </a:r>
            <a:endParaRPr lang="ja-JP" altLang="en-US" sz="5400" dirty="0">
              <a:latin typeface="Cooper Black" panose="0208090404030B020404" pitchFamily="18" charset="0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2" y="1644792"/>
            <a:ext cx="3659336" cy="2360272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21" y="2824928"/>
            <a:ext cx="3038879" cy="1849450"/>
          </a:xfrm>
          <a:prstGeom prst="rect">
            <a:avLst/>
          </a:prstGeom>
        </p:spPr>
      </p:pic>
      <p:pic>
        <p:nvPicPr>
          <p:cNvPr id="13" name="U5hb">
            <a:hlinkClick r:id="" action="ppaction://media"/>
            <a:extLst>
              <a:ext uri="{FF2B5EF4-FFF2-40B4-BE49-F238E27FC236}">
                <a16:creationId xmlns:a16="http://schemas.microsoft.com/office/drawing/2014/main" id="{709E108D-68E1-4330-866D-4D4C0F0E9E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468" y="4368800"/>
            <a:ext cx="3048000" cy="2489200"/>
          </a:xfrm>
          <a:prstGeom prst="rect">
            <a:avLst/>
          </a:prstGeom>
        </p:spPr>
      </p:pic>
      <p:pic>
        <p:nvPicPr>
          <p:cNvPr id="25" name="図 24" descr="傘 が含まれている画像&#10;&#10;自動的に生成された説明">
            <a:extLst>
              <a:ext uri="{FF2B5EF4-FFF2-40B4-BE49-F238E27FC236}">
                <a16:creationId xmlns:a16="http://schemas.microsoft.com/office/drawing/2014/main" id="{807918CC-B1AD-4502-A493-11512C2B18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4382" y="3749653"/>
            <a:ext cx="2673636" cy="16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1089A4-6899-4F3B-A924-8CC326678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2"/>
          <a:stretch/>
        </p:blipFill>
        <p:spPr>
          <a:xfrm>
            <a:off x="4222229" y="3173645"/>
            <a:ext cx="5467236" cy="34957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4550" y="436290"/>
            <a:ext cx="9144000" cy="12101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ja-JP" sz="5400" dirty="0">
                <a:latin typeface="Cooper Black" panose="0208090404030B020404" pitchFamily="18" charset="0"/>
              </a:rPr>
              <a:t>Which bird do you like?</a:t>
            </a:r>
            <a:endParaRPr lang="ja-JP" altLang="en-US" sz="5400" dirty="0">
              <a:latin typeface="Cooper Black" panose="0208090404030B0204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5" y="2524151"/>
            <a:ext cx="3461469" cy="34614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83" y="1811524"/>
            <a:ext cx="3871292" cy="27242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53" y="3435993"/>
            <a:ext cx="4608512" cy="31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22475" y="398779"/>
            <a:ext cx="9588500" cy="12101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ja-JP" sz="5400" dirty="0">
                <a:latin typeface="Cooper Black" panose="0208090404030B020404" pitchFamily="18" charset="0"/>
              </a:rPr>
              <a:t>Which book do you like?</a:t>
            </a:r>
            <a:endParaRPr lang="ja-JP" altLang="en-US" sz="5400" dirty="0"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9" y="2579575"/>
            <a:ext cx="3862995" cy="25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3579" y="5834767"/>
            <a:ext cx="332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Murakami Haruki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1655" y="5834767"/>
            <a:ext cx="357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err="1"/>
              <a:t>Higashino</a:t>
            </a:r>
            <a:r>
              <a:rPr kumimoji="1" lang="en-US" altLang="ja-JP" sz="2800" b="1" dirty="0"/>
              <a:t> </a:t>
            </a:r>
            <a:r>
              <a:rPr kumimoji="1" lang="en-US" altLang="ja-JP" sz="2800" b="1" dirty="0" err="1"/>
              <a:t>Keigo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24876" y="5834767"/>
            <a:ext cx="285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Suzuki Koji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EE31FF-10E2-4B89-A30A-9462871DC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16" y="1940271"/>
            <a:ext cx="3570883" cy="357088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3817CBA-9094-8C94-D0F7-EED87767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87" y="2579575"/>
            <a:ext cx="3902924" cy="28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1839E-93A8-4949-BCC7-19ACCD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333"/>
            <a:ext cx="9485312" cy="1280890"/>
          </a:xfrm>
        </p:spPr>
        <p:txBody>
          <a:bodyPr anchor="ctr">
            <a:normAutofit fontScale="90000"/>
          </a:bodyPr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日本語の修飾① </a:t>
            </a:r>
            <a:r>
              <a:rPr lang="ja-JP" altLang="en-US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形容詞・前置詞句・不定詞</a:t>
            </a:r>
            <a:endParaRPr kumimoji="1" lang="ja-JP" altLang="en-US" sz="4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2E05-A37F-49D0-B339-6D6ED44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49" y="1657350"/>
            <a:ext cx="10487025" cy="4981574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大きな</a:t>
            </a:r>
            <a:r>
              <a:rPr lang="ja-JP" altLang="en-US" sz="4800" b="1" dirty="0"/>
              <a:t>山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やさしい</a:t>
            </a:r>
            <a:r>
              <a:rPr lang="ja-JP" altLang="en-US" sz="4800" b="1" dirty="0"/>
              <a:t>女の子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木の下の</a:t>
            </a:r>
            <a:r>
              <a:rPr lang="ja-JP" altLang="en-US" sz="4800" b="1" dirty="0"/>
              <a:t>先生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読むべき</a:t>
            </a:r>
            <a:r>
              <a:rPr lang="ja-JP" altLang="en-US" sz="4800" b="1" dirty="0"/>
              <a:t>たくさんの本</a:t>
            </a:r>
            <a:endParaRPr lang="en-US" altLang="ja-JP" sz="4800" b="1" dirty="0"/>
          </a:p>
          <a:p>
            <a:pPr marL="1143000" indent="-1143000">
              <a:buFont typeface="+mj-ea"/>
              <a:buAutoNum type="circleNumDbPlain"/>
            </a:pPr>
            <a:endParaRPr lang="en-US" altLang="ja-JP" sz="48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032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8328" y="290760"/>
            <a:ext cx="10389372" cy="12101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Which car do you want to drive?</a:t>
            </a:r>
            <a:endParaRPr lang="ja-JP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4" y="4311839"/>
            <a:ext cx="4536504" cy="25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4" y="1679014"/>
            <a:ext cx="4679256" cy="374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11" y="1575224"/>
            <a:ext cx="4860611" cy="27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35361" y="5422419"/>
            <a:ext cx="348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Eras Bold ITC" panose="020B0907030504020204" pitchFamily="34" charset="0"/>
              </a:rPr>
              <a:t>m</a:t>
            </a:r>
            <a:r>
              <a:rPr kumimoji="1" lang="en-US" altLang="ja-JP" sz="2800" dirty="0">
                <a:latin typeface="Eras Bold ITC" panose="020B0907030504020204" pitchFamily="34" charset="0"/>
              </a:rPr>
              <a:t>ade in Germany</a:t>
            </a:r>
            <a:endParaRPr kumimoji="1" lang="ja-JP" altLang="en-US" sz="2800" dirty="0">
              <a:latin typeface="Eras Bold ITC" panose="020B0907030504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3998" y="4308416"/>
            <a:ext cx="31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Eras Bold ITC" panose="020B0907030504020204" pitchFamily="34" charset="0"/>
              </a:rPr>
              <a:t>m</a:t>
            </a:r>
            <a:r>
              <a:rPr kumimoji="1" lang="en-US" altLang="ja-JP" sz="2800" dirty="0">
                <a:latin typeface="Eras Bold ITC" panose="020B0907030504020204" pitchFamily="34" charset="0"/>
              </a:rPr>
              <a:t>ade in France</a:t>
            </a:r>
            <a:endParaRPr kumimoji="1" lang="ja-JP" altLang="en-US" sz="2800" dirty="0">
              <a:latin typeface="Eras Bold ITC" panose="020B0907030504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1436" y="3550716"/>
            <a:ext cx="332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FF00"/>
                </a:solidFill>
                <a:latin typeface="Eras Bold ITC" panose="020B0907030504020204" pitchFamily="34" charset="0"/>
              </a:rPr>
              <a:t>m</a:t>
            </a:r>
            <a:r>
              <a:rPr kumimoji="1" lang="en-US" altLang="ja-JP" sz="2800" dirty="0">
                <a:solidFill>
                  <a:srgbClr val="FFFF00"/>
                </a:solidFill>
                <a:latin typeface="Eras Bold ITC" panose="020B0907030504020204" pitchFamily="34" charset="0"/>
              </a:rPr>
              <a:t>ade in Japan</a:t>
            </a:r>
            <a:endParaRPr kumimoji="1" lang="ja-JP" altLang="en-US" sz="28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BCCF91-FE30-E6BD-715A-482FF039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23DD9E-5501-B205-1257-A820D559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40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1839E-93A8-4949-BCC7-19ACCD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333"/>
            <a:ext cx="9485312" cy="1280890"/>
          </a:xfrm>
        </p:spPr>
        <p:txBody>
          <a:bodyPr anchor="ctr">
            <a:normAutofit fontScale="90000"/>
          </a:bodyPr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英語の修飾① </a:t>
            </a:r>
            <a:r>
              <a:rPr lang="ja-JP" altLang="en-US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形容詞・前置詞句・不定詞</a:t>
            </a:r>
            <a:endParaRPr kumimoji="1" lang="ja-JP" altLang="en-US" sz="48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2E05-A37F-49D0-B339-6D6ED44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20" y="1587223"/>
            <a:ext cx="10487025" cy="4981574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>
                <a:solidFill>
                  <a:srgbClr val="0070C0"/>
                </a:solidFill>
              </a:rPr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big</a:t>
            </a:r>
            <a:r>
              <a:rPr lang="en-US" altLang="ja-JP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mountain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>
                <a:solidFill>
                  <a:srgbClr val="0070C0"/>
                </a:solidFill>
              </a:rPr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kind</a:t>
            </a:r>
            <a:r>
              <a:rPr lang="ja-JP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girl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u="sng" dirty="0">
                <a:solidFill>
                  <a:srgbClr val="FF0000"/>
                </a:solidFill>
              </a:rPr>
              <a:t>under the tree</a:t>
            </a:r>
            <a:r>
              <a:rPr lang="ja-JP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ja-JP" sz="4800" b="1" dirty="0"/>
              <a:t>a teacher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u="sng" dirty="0">
                <a:solidFill>
                  <a:srgbClr val="FF0000"/>
                </a:solidFill>
              </a:rPr>
              <a:t>to read </a:t>
            </a:r>
            <a:r>
              <a:rPr lang="en-US" altLang="ja-JP" sz="4800" b="1" dirty="0"/>
              <a:t>a lot of books</a:t>
            </a:r>
          </a:p>
          <a:p>
            <a:pPr marL="1143000" indent="-1143000">
              <a:buFont typeface="+mj-ea"/>
              <a:buAutoNum type="circleNumDbPlain"/>
            </a:pPr>
            <a:endParaRPr lang="en-US" altLang="ja-JP" sz="48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07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1839E-93A8-4949-BCC7-19ACCD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333"/>
            <a:ext cx="9485312" cy="1280890"/>
          </a:xfrm>
        </p:spPr>
        <p:txBody>
          <a:bodyPr anchor="ctr">
            <a:normAutofit fontScale="90000"/>
          </a:bodyPr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英語の修飾① </a:t>
            </a:r>
            <a:r>
              <a:rPr lang="ja-JP" altLang="en-US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形容詞・前置詞句・不定詞</a:t>
            </a:r>
            <a:endParaRPr kumimoji="1" lang="ja-JP" altLang="en-US" sz="48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2E05-A37F-49D0-B339-6D6ED44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49" y="1657350"/>
            <a:ext cx="10487025" cy="4981574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>
                <a:solidFill>
                  <a:srgbClr val="0070C0"/>
                </a:solidFill>
              </a:rPr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big</a:t>
            </a:r>
            <a:r>
              <a:rPr lang="en-US" altLang="ja-JP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mountain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>
                <a:solidFill>
                  <a:srgbClr val="0070C0"/>
                </a:solidFill>
              </a:rPr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kind</a:t>
            </a:r>
            <a:r>
              <a:rPr lang="ja-JP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girl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a teacher</a:t>
            </a:r>
            <a:r>
              <a:rPr lang="ja-JP" altLang="en-US" sz="4800" b="1" dirty="0"/>
              <a:t> </a:t>
            </a:r>
            <a:r>
              <a:rPr lang="en-US" altLang="ja-JP" sz="4800" b="1" u="sng" dirty="0">
                <a:solidFill>
                  <a:srgbClr val="FF0000"/>
                </a:solidFill>
              </a:rPr>
              <a:t>under the tree</a:t>
            </a:r>
            <a:r>
              <a:rPr lang="ja-JP" altLang="en-US" sz="4800" b="1" u="sng" dirty="0">
                <a:solidFill>
                  <a:srgbClr val="FF0000"/>
                </a:solidFill>
              </a:rPr>
              <a:t> 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a lot of books </a:t>
            </a:r>
            <a:r>
              <a:rPr lang="en-US" altLang="ja-JP" sz="4800" b="1" u="sng" dirty="0">
                <a:solidFill>
                  <a:srgbClr val="FF0000"/>
                </a:solidFill>
              </a:rPr>
              <a:t>to read 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marL="1143000" indent="-1143000">
              <a:buFont typeface="+mj-ea"/>
              <a:buAutoNum type="circleNumDbPlain"/>
            </a:pPr>
            <a:endParaRPr lang="en-US" altLang="ja-JP" sz="48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22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1839E-93A8-4949-BCC7-19ACCD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333"/>
            <a:ext cx="9485312" cy="1280890"/>
          </a:xfrm>
        </p:spPr>
        <p:txBody>
          <a:bodyPr anchor="ctr">
            <a:normAutofit/>
          </a:bodyPr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日本語の修飾② </a:t>
            </a:r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現在分詞・過去分詞</a:t>
            </a:r>
            <a:endParaRPr kumimoji="1" lang="ja-JP" altLang="en-US" sz="4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2E05-A37F-49D0-B339-6D6ED44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49" y="1657350"/>
            <a:ext cx="10487025" cy="4981574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走っている</a:t>
            </a:r>
            <a:r>
              <a:rPr lang="ja-JP" altLang="en-US" sz="4800" b="1" dirty="0"/>
              <a:t>少年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公園を走っている</a:t>
            </a:r>
            <a:r>
              <a:rPr lang="ja-JP" altLang="en-US" sz="4800" b="1" dirty="0"/>
              <a:t>少年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壊れた</a:t>
            </a:r>
            <a:r>
              <a:rPr lang="ja-JP" altLang="en-US" sz="4800" b="1" dirty="0"/>
              <a:t>窓</a:t>
            </a:r>
            <a:endParaRPr lang="en-US" altLang="ja-JP" sz="4800" b="1" dirty="0"/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4800" b="1" u="sng" dirty="0">
                <a:solidFill>
                  <a:srgbClr val="FF0000"/>
                </a:solidFill>
              </a:rPr>
              <a:t>彼らによって壊された</a:t>
            </a:r>
            <a:r>
              <a:rPr lang="ja-JP" altLang="en-US" sz="4800" b="1" dirty="0"/>
              <a:t>窓</a:t>
            </a:r>
            <a:endParaRPr lang="en-US" altLang="ja-JP" sz="4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4800" b="1" dirty="0"/>
          </a:p>
          <a:p>
            <a:pPr marL="1143000" indent="-1143000">
              <a:buFont typeface="+mj-ea"/>
              <a:buAutoNum type="circleNumDbPlain"/>
            </a:pPr>
            <a:endParaRPr lang="en-US" altLang="ja-JP" sz="48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87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9D9CAB-6387-D34A-D223-90354A92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99A5F-351D-AD24-5302-3C4AC61E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88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1839E-93A8-4949-BCC7-19ACCD18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6333"/>
            <a:ext cx="9485312" cy="1280890"/>
          </a:xfrm>
        </p:spPr>
        <p:txBody>
          <a:bodyPr anchor="ctr">
            <a:normAutofit/>
          </a:bodyPr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英語の修飾② </a:t>
            </a: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現在分詞・過去分詞</a:t>
            </a:r>
            <a:endParaRPr kumimoji="1" lang="ja-JP" altLang="en-US" sz="48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872E05-A37F-49D0-B339-6D6ED44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49" y="1657350"/>
            <a:ext cx="10487025" cy="4981574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running</a:t>
            </a:r>
            <a:r>
              <a:rPr lang="en-US" altLang="ja-JP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boy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the boy </a:t>
            </a:r>
            <a:r>
              <a:rPr lang="en-US" altLang="ja-JP" sz="4800" b="1" u="sng" dirty="0">
                <a:solidFill>
                  <a:srgbClr val="FF0000"/>
                </a:solidFill>
              </a:rPr>
              <a:t>running in the park 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the </a:t>
            </a:r>
            <a:r>
              <a:rPr lang="en-US" altLang="ja-JP" sz="4800" b="1" u="sng" dirty="0">
                <a:solidFill>
                  <a:srgbClr val="FF0000"/>
                </a:solidFill>
              </a:rPr>
              <a:t>broken</a:t>
            </a:r>
            <a:r>
              <a:rPr lang="en-US" altLang="ja-JP" sz="4800" b="1" dirty="0">
                <a:solidFill>
                  <a:srgbClr val="0070C0"/>
                </a:solidFill>
              </a:rPr>
              <a:t> </a:t>
            </a:r>
            <a:r>
              <a:rPr lang="en-US" altLang="ja-JP" sz="4800" b="1" dirty="0"/>
              <a:t>window</a:t>
            </a:r>
          </a:p>
          <a:p>
            <a:pPr marL="1143000" indent="-11430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4800" b="1" dirty="0"/>
              <a:t>the window </a:t>
            </a:r>
            <a:r>
              <a:rPr lang="en-US" altLang="ja-JP" sz="4800" b="1" u="sng" dirty="0">
                <a:solidFill>
                  <a:srgbClr val="FF0000"/>
                </a:solidFill>
              </a:rPr>
              <a:t>broken by them 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4800" b="1" dirty="0"/>
          </a:p>
          <a:p>
            <a:pPr marL="1143000" indent="-1143000">
              <a:buFont typeface="+mj-ea"/>
              <a:buAutoNum type="circleNumDbPlain"/>
            </a:pPr>
            <a:endParaRPr lang="en-US" altLang="ja-JP" sz="48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44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76744-EA4C-49F5-9328-194B2344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824" y="3133726"/>
            <a:ext cx="9896475" cy="2952750"/>
          </a:xfrm>
        </p:spPr>
        <p:txBody>
          <a:bodyPr anchor="ctr">
            <a:normAutofit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～している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～された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B73FA-914B-46C0-9F95-13F30266A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130" y="771525"/>
            <a:ext cx="9144000" cy="2762250"/>
          </a:xfrm>
        </p:spPr>
        <p:txBody>
          <a:bodyPr>
            <a:normAutofit/>
          </a:bodyPr>
          <a:lstStyle/>
          <a:p>
            <a:pPr algn="ctr"/>
            <a:r>
              <a:rPr lang="ja-JP" altLang="en-US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使い分けよう！</a:t>
            </a:r>
          </a:p>
          <a:p>
            <a:pPr algn="ctr"/>
            <a:r>
              <a:rPr kumimoji="1" lang="ja-JP" alt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現在分詞</a:t>
            </a:r>
            <a:r>
              <a:rPr kumimoji="1" lang="ja-JP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kumimoji="1" lang="ja-JP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過去分詞</a:t>
            </a:r>
            <a:endParaRPr kumimoji="1" lang="en-US" altLang="ja-JP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057977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308</Words>
  <Application>Microsoft Office PowerPoint</Application>
  <PresentationFormat>ワイド画面</PresentationFormat>
  <Paragraphs>65</Paragraphs>
  <Slides>20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HGS創英角ﾎﾟｯﾌﾟ体</vt:lpstr>
      <vt:lpstr>UD デジタル 教科書体 NP-B</vt:lpstr>
      <vt:lpstr>Arial</vt:lpstr>
      <vt:lpstr>Century Gothic</vt:lpstr>
      <vt:lpstr>Cooper Black</vt:lpstr>
      <vt:lpstr>Eras Bold ITC</vt:lpstr>
      <vt:lpstr>Wingdings 3</vt:lpstr>
      <vt:lpstr>ウィスプ</vt:lpstr>
      <vt:lpstr>後置修飾</vt:lpstr>
      <vt:lpstr>日本語の修飾① 形容詞・前置詞句・不定詞</vt:lpstr>
      <vt:lpstr>PowerPoint プレゼンテーション</vt:lpstr>
      <vt:lpstr>英語の修飾① 形容詞・前置詞句・不定詞</vt:lpstr>
      <vt:lpstr>英語の修飾① 形容詞・前置詞句・不定詞</vt:lpstr>
      <vt:lpstr>日本語の修飾② 現在分詞・過去分詞</vt:lpstr>
      <vt:lpstr>PowerPoint プレゼンテーション</vt:lpstr>
      <vt:lpstr>英語の修飾② 現在分詞・過去分詞</vt:lpstr>
      <vt:lpstr>「～している」と「～された」</vt:lpstr>
      <vt:lpstr>PowerPoint プレゼンテーション</vt:lpstr>
      <vt:lpstr>reading / read</vt:lpstr>
      <vt:lpstr>writing / written</vt:lpstr>
      <vt:lpstr>taking / taken</vt:lpstr>
      <vt:lpstr>「～している」と「～された」</vt:lpstr>
      <vt:lpstr>Which do you like?</vt:lpstr>
      <vt:lpstr>Which cat do you like?</vt:lpstr>
      <vt:lpstr>Which dog do you like?</vt:lpstr>
      <vt:lpstr>Which bird do you like?</vt:lpstr>
      <vt:lpstr>Which book do you like?</vt:lpstr>
      <vt:lpstr>Which car do you want to drive?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後置修飾</dc:title>
  <dc:creator>Oyama Naofumi</dc:creator>
  <cp:lastModifiedBy>Naofumi Oyama</cp:lastModifiedBy>
  <cp:revision>8</cp:revision>
  <cp:lastPrinted>2023-10-13T02:00:16Z</cp:lastPrinted>
  <dcterms:created xsi:type="dcterms:W3CDTF">2021-09-25T07:50:48Z</dcterms:created>
  <dcterms:modified xsi:type="dcterms:W3CDTF">2023-10-13T02:13:36Z</dcterms:modified>
</cp:coreProperties>
</file>