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2" r:id="rId1"/>
  </p:sldMasterIdLst>
  <p:sldIdLst>
    <p:sldId id="256" r:id="rId2"/>
    <p:sldId id="275" r:id="rId3"/>
    <p:sldId id="258" r:id="rId4"/>
    <p:sldId id="259" r:id="rId5"/>
    <p:sldId id="260" r:id="rId6"/>
    <p:sldId id="276" r:id="rId7"/>
    <p:sldId id="261" r:id="rId8"/>
    <p:sldId id="277" r:id="rId9"/>
    <p:sldId id="262" r:id="rId10"/>
    <p:sldId id="263" r:id="rId11"/>
    <p:sldId id="264" r:id="rId12"/>
    <p:sldId id="278" r:id="rId13"/>
    <p:sldId id="265" r:id="rId14"/>
    <p:sldId id="266" r:id="rId15"/>
    <p:sldId id="279" r:id="rId16"/>
    <p:sldId id="267" r:id="rId17"/>
    <p:sldId id="269" r:id="rId18"/>
    <p:sldId id="270" r:id="rId19"/>
    <p:sldId id="268" r:id="rId20"/>
    <p:sldId id="272" r:id="rId21"/>
    <p:sldId id="273" r:id="rId22"/>
    <p:sldId id="274" r:id="rId23"/>
    <p:sldId id="271" r:id="rId24"/>
  </p:sldIdLst>
  <p:sldSz cx="12192000" cy="6858000"/>
  <p:notesSz cx="6807200" cy="9939338"/>
  <p:embeddedFontLst>
    <p:embeddedFont>
      <p:font typeface="Comic Sans MS" panose="030F0702030302020204" pitchFamily="66" charset="0"/>
      <p:regular r:id="rId25"/>
      <p:bold r:id="rId26"/>
      <p:italic r:id="rId27"/>
      <p:boldItalic r:id="rId28"/>
    </p:embeddedFont>
    <p:embeddedFont>
      <p:font typeface="HGS創英角ﾎﾟｯﾌﾟ体" panose="040B0A00000000000000" pitchFamily="50" charset="-128"/>
      <p:regular r:id="rId29"/>
    </p:embeddedFont>
    <p:embeddedFont>
      <p:font typeface="UD デジタル 教科書体 NP-B" panose="02020700000000000000" pitchFamily="18" charset="-128"/>
      <p:bold r:id="rId30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1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2631-3E41-4E91-B69C-DC1DF2F1D0E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90F2-3E51-4868-AD14-7148EEE36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090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2631-3E41-4E91-B69C-DC1DF2F1D0E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90F2-3E51-4868-AD14-7148EEE36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0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2631-3E41-4E91-B69C-DC1DF2F1D0E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90F2-3E51-4868-AD14-7148EEE36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9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2631-3E41-4E91-B69C-DC1DF2F1D0E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90F2-3E51-4868-AD14-7148EEE36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856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2631-3E41-4E91-B69C-DC1DF2F1D0E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90F2-3E51-4868-AD14-7148EEE36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327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2631-3E41-4E91-B69C-DC1DF2F1D0E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90F2-3E51-4868-AD14-7148EEE36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968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2631-3E41-4E91-B69C-DC1DF2F1D0E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90F2-3E51-4868-AD14-7148EEE36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635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2631-3E41-4E91-B69C-DC1DF2F1D0E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90F2-3E51-4868-AD14-7148EEE36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719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2631-3E41-4E91-B69C-DC1DF2F1D0E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90F2-3E51-4868-AD14-7148EEE36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642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2631-3E41-4E91-B69C-DC1DF2F1D0E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90F2-3E51-4868-AD14-7148EEE36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46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B2631-3E41-4E91-B69C-DC1DF2F1D0E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090F2-3E51-4868-AD14-7148EEE36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61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B2631-3E41-4E91-B69C-DC1DF2F1D0E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090F2-3E51-4868-AD14-7148EEE36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77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水, テーブル, 大きい, 波 が含まれている画像&#10;&#10;自動的に生成された説明">
            <a:extLst>
              <a:ext uri="{FF2B5EF4-FFF2-40B4-BE49-F238E27FC236}">
                <a16:creationId xmlns:a16="http://schemas.microsoft.com/office/drawing/2014/main" id="{224EFA2F-99F1-4904-B07E-EB567C8FDE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12500" b="-6911"/>
          <a:stretch/>
        </p:blipFill>
        <p:spPr>
          <a:xfrm>
            <a:off x="0" y="0"/>
            <a:ext cx="12192000" cy="7331978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0CA1350-E171-4677-97EF-A9982CB7AB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2215" y="4229100"/>
            <a:ext cx="8682615" cy="963386"/>
          </a:xfrm>
        </p:spPr>
        <p:txBody>
          <a:bodyPr>
            <a:normAutofit fontScale="90000"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君もタイムトラベラー！❶</a:t>
            </a:r>
            <a:endParaRPr kumimoji="1" lang="ja-JP" altLang="en-US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8F5D780-D5AC-48DC-9044-E2AEEDCDC3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7371" y="5543550"/>
            <a:ext cx="6351814" cy="498535"/>
          </a:xfrm>
        </p:spPr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英語の時制：時間の感覚を使いこなそう！</a:t>
            </a:r>
          </a:p>
          <a:p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" name="矢印: 左右 3">
            <a:extLst>
              <a:ext uri="{FF2B5EF4-FFF2-40B4-BE49-F238E27FC236}">
                <a16:creationId xmlns:a16="http://schemas.microsoft.com/office/drawing/2014/main" id="{C72103F5-57F6-4DD4-99CA-35C31C91E472}"/>
              </a:ext>
            </a:extLst>
          </p:cNvPr>
          <p:cNvSpPr/>
          <p:nvPr/>
        </p:nvSpPr>
        <p:spPr>
          <a:xfrm>
            <a:off x="1932215" y="5192487"/>
            <a:ext cx="8530451" cy="351063"/>
          </a:xfrm>
          <a:prstGeom prst="leftRightArrow">
            <a:avLst/>
          </a:prstGeom>
          <a:gradFill flip="none" rotWithShape="1">
            <a:gsLst>
              <a:gs pos="0">
                <a:srgbClr val="FF0000"/>
              </a:gs>
              <a:gs pos="45000">
                <a:schemeClr val="bg1"/>
              </a:gs>
              <a:gs pos="29000">
                <a:srgbClr val="FFFF00"/>
              </a:gs>
              <a:gs pos="14000">
                <a:srgbClr val="FFC000"/>
              </a:gs>
              <a:gs pos="60000">
                <a:schemeClr val="accent1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  <a:gs pos="74000">
                <a:schemeClr val="accent1">
                  <a:lumMod val="75000"/>
                </a:schemeClr>
              </a:gs>
              <a:gs pos="87000">
                <a:srgbClr val="92D05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5672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吹き出し: 四角形 21">
            <a:extLst>
              <a:ext uri="{FF2B5EF4-FFF2-40B4-BE49-F238E27FC236}">
                <a16:creationId xmlns:a16="http://schemas.microsoft.com/office/drawing/2014/main" id="{CE6A62AB-4688-4365-BBC7-4DEBE7BAD6C2}"/>
              </a:ext>
            </a:extLst>
          </p:cNvPr>
          <p:cNvSpPr/>
          <p:nvPr/>
        </p:nvSpPr>
        <p:spPr>
          <a:xfrm>
            <a:off x="7741920" y="2951958"/>
            <a:ext cx="4114799" cy="3424349"/>
          </a:xfrm>
          <a:prstGeom prst="wedgeRectCallout">
            <a:avLst>
              <a:gd name="adj1" fmla="val -77696"/>
              <a:gd name="adj2" fmla="val 2245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過去形を表すには動詞を過去形にします。過去形にするには，次の２つがあります。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❶規則変化  　</a:t>
            </a:r>
            <a:r>
              <a:rPr kumimoji="1" lang="en-US" altLang="ja-JP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-ed </a:t>
            </a:r>
            <a:r>
              <a:rPr kumimoji="1" lang="ja-JP" altLang="en-US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をつける。</a:t>
            </a:r>
            <a:endParaRPr kumimoji="1" lang="en-US" altLang="ja-JP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❷不規則変化  </a:t>
            </a:r>
            <a:r>
              <a:rPr kumimoji="1" lang="en-US" altLang="ja-JP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kumimoji="1" lang="en-US" altLang="ja-JP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is, am </a:t>
            </a:r>
            <a:r>
              <a:rPr kumimoji="1" lang="ja-JP" altLang="en-US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→</a:t>
            </a:r>
            <a:r>
              <a:rPr kumimoji="1" lang="ja-JP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kumimoji="1" lang="en-US" altLang="ja-JP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was</a:t>
            </a:r>
          </a:p>
          <a:p>
            <a:pPr>
              <a:lnSpc>
                <a:spcPct val="150000"/>
              </a:lnSpc>
            </a:pPr>
            <a:r>
              <a:rPr kumimoji="1" lang="en-US" altLang="ja-JP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 </a:t>
            </a:r>
            <a:r>
              <a:rPr kumimoji="1" lang="en-US" altLang="ja-JP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                  go </a:t>
            </a:r>
            <a:r>
              <a:rPr kumimoji="1" lang="ja-JP" altLang="en-US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→　</a:t>
            </a:r>
            <a:r>
              <a:rPr kumimoji="1" lang="en-US" altLang="ja-JP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went</a:t>
            </a:r>
          </a:p>
          <a:p>
            <a:r>
              <a:rPr kumimoji="1" lang="ja-JP" altLang="en-US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114073A-B858-40DC-90F8-800E556C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" y="88084"/>
            <a:ext cx="11521439" cy="960539"/>
          </a:xfrm>
          <a:solidFill>
            <a:schemeClr val="accent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ja-JP" altLang="en-US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過去形：「～した」</a:t>
            </a:r>
            <a:r>
              <a:rPr lang="en-US" altLang="ja-JP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,</a:t>
            </a:r>
            <a:r>
              <a:rPr lang="ja-JP" altLang="en-US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「～だった」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F7B073-A9B3-49F6-9187-765D3EB0D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" y="3059835"/>
            <a:ext cx="11521439" cy="37100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①私は学生でした。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b="1" dirty="0">
                <a:solidFill>
                  <a:prstClr val="black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	I </a:t>
            </a:r>
            <a:r>
              <a:rPr lang="en-US" altLang="ja-JP" b="1" dirty="0">
                <a:solidFill>
                  <a:srgbClr val="0070C0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was</a:t>
            </a:r>
            <a:r>
              <a:rPr lang="en-US" altLang="ja-JP" b="1" dirty="0">
                <a:solidFill>
                  <a:prstClr val="black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 a student.</a:t>
            </a: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②私は放課後音楽を聞いた。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b="1" dirty="0">
                <a:solidFill>
                  <a:prstClr val="black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	I </a:t>
            </a:r>
            <a:r>
              <a:rPr lang="en-US" altLang="ja-JP" b="1" dirty="0">
                <a:solidFill>
                  <a:srgbClr val="FF0000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listened</a:t>
            </a:r>
            <a:r>
              <a:rPr lang="en-US" altLang="ja-JP" b="1" dirty="0">
                <a:solidFill>
                  <a:prstClr val="black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 to music after school.</a:t>
            </a:r>
            <a:endParaRPr lang="ja-JP" altLang="en-US" dirty="0">
              <a:solidFill>
                <a:prstClr val="black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③彼女は先月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U.K.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に行った。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b="1" dirty="0">
                <a:solidFill>
                  <a:prstClr val="black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	She </a:t>
            </a:r>
            <a:r>
              <a:rPr lang="en-US" altLang="ja-JP" b="1" dirty="0">
                <a:solidFill>
                  <a:srgbClr val="FF0000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went</a:t>
            </a:r>
            <a:r>
              <a:rPr lang="en-US" altLang="ja-JP" b="1" dirty="0">
                <a:solidFill>
                  <a:prstClr val="black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 to the U.K. last month.</a:t>
            </a:r>
            <a:endParaRPr lang="ja-JP" alt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13884EA-3198-4E02-B2E9-CDAB9926887C}"/>
              </a:ext>
            </a:extLst>
          </p:cNvPr>
          <p:cNvGrpSpPr/>
          <p:nvPr/>
        </p:nvGrpSpPr>
        <p:grpSpPr>
          <a:xfrm>
            <a:off x="335280" y="1463616"/>
            <a:ext cx="11521439" cy="1352281"/>
            <a:chOff x="201337" y="1326050"/>
            <a:chExt cx="7995895" cy="1352281"/>
          </a:xfrm>
        </p:grpSpPr>
        <p:sp>
          <p:nvSpPr>
            <p:cNvPr id="5" name="矢印: 右 4">
              <a:extLst>
                <a:ext uri="{FF2B5EF4-FFF2-40B4-BE49-F238E27FC236}">
                  <a16:creationId xmlns:a16="http://schemas.microsoft.com/office/drawing/2014/main" id="{F16984F2-6832-4535-B03D-002D4BF65B2E}"/>
                </a:ext>
              </a:extLst>
            </p:cNvPr>
            <p:cNvSpPr/>
            <p:nvPr/>
          </p:nvSpPr>
          <p:spPr>
            <a:xfrm>
              <a:off x="201337" y="2126425"/>
              <a:ext cx="7995895" cy="268447"/>
            </a:xfrm>
            <a:prstGeom prst="rightArrow">
              <a:avLst>
                <a:gd name="adj1" fmla="val 37500"/>
                <a:gd name="adj2" fmla="val 50000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加算記号 5">
              <a:extLst>
                <a:ext uri="{FF2B5EF4-FFF2-40B4-BE49-F238E27FC236}">
                  <a16:creationId xmlns:a16="http://schemas.microsoft.com/office/drawing/2014/main" id="{036D6F65-8B62-4A3F-95D7-C47523EA5802}"/>
                </a:ext>
              </a:extLst>
            </p:cNvPr>
            <p:cNvSpPr/>
            <p:nvPr/>
          </p:nvSpPr>
          <p:spPr>
            <a:xfrm>
              <a:off x="3657359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加算記号 9">
              <a:extLst>
                <a:ext uri="{FF2B5EF4-FFF2-40B4-BE49-F238E27FC236}">
                  <a16:creationId xmlns:a16="http://schemas.microsoft.com/office/drawing/2014/main" id="{C0B99132-1B51-4449-B645-4EA45A922FE3}"/>
                </a:ext>
              </a:extLst>
            </p:cNvPr>
            <p:cNvSpPr/>
            <p:nvPr/>
          </p:nvSpPr>
          <p:spPr>
            <a:xfrm>
              <a:off x="1084092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加算記号 11">
              <a:extLst>
                <a:ext uri="{FF2B5EF4-FFF2-40B4-BE49-F238E27FC236}">
                  <a16:creationId xmlns:a16="http://schemas.microsoft.com/office/drawing/2014/main" id="{CC70DB43-7738-4A5F-8FCF-B794CE7B1E8D}"/>
                </a:ext>
              </a:extLst>
            </p:cNvPr>
            <p:cNvSpPr/>
            <p:nvPr/>
          </p:nvSpPr>
          <p:spPr>
            <a:xfrm>
              <a:off x="6230626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四角形: 1 つの角を切り取り 1 つの角を丸める 12">
              <a:extLst>
                <a:ext uri="{FF2B5EF4-FFF2-40B4-BE49-F238E27FC236}">
                  <a16:creationId xmlns:a16="http://schemas.microsoft.com/office/drawing/2014/main" id="{FFB4E9DD-1805-47D1-8FF3-3E64C85F326A}"/>
                </a:ext>
              </a:extLst>
            </p:cNvPr>
            <p:cNvSpPr/>
            <p:nvPr/>
          </p:nvSpPr>
          <p:spPr>
            <a:xfrm rot="19842593">
              <a:off x="1245875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過去</a:t>
              </a:r>
            </a:p>
          </p:txBody>
        </p:sp>
        <p:sp>
          <p:nvSpPr>
            <p:cNvPr id="14" name="四角形: 1 つの角を切り取り 1 つの角を丸める 13">
              <a:extLst>
                <a:ext uri="{FF2B5EF4-FFF2-40B4-BE49-F238E27FC236}">
                  <a16:creationId xmlns:a16="http://schemas.microsoft.com/office/drawing/2014/main" id="{877B67FE-9FBF-4B5B-A523-2788D44FA9E0}"/>
                </a:ext>
              </a:extLst>
            </p:cNvPr>
            <p:cNvSpPr/>
            <p:nvPr/>
          </p:nvSpPr>
          <p:spPr>
            <a:xfrm rot="19842593">
              <a:off x="3776623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現在</a:t>
              </a:r>
              <a:endParaRPr kumimoji="1" lang="en-US" altLang="ja-JP" sz="2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15" name="四角形: 1 つの角を切り取り 1 つの角を丸める 14">
              <a:extLst>
                <a:ext uri="{FF2B5EF4-FFF2-40B4-BE49-F238E27FC236}">
                  <a16:creationId xmlns:a16="http://schemas.microsoft.com/office/drawing/2014/main" id="{09AC1B85-B47F-4F1A-A719-8C4CEAD6ABE8}"/>
                </a:ext>
              </a:extLst>
            </p:cNvPr>
            <p:cNvSpPr/>
            <p:nvPr/>
          </p:nvSpPr>
          <p:spPr>
            <a:xfrm rot="19842593">
              <a:off x="6355034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未来</a:t>
              </a: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BBC0CB42-C81D-43FE-9133-6DBFF3F63B2F}"/>
              </a:ext>
            </a:extLst>
          </p:cNvPr>
          <p:cNvGrpSpPr/>
          <p:nvPr/>
        </p:nvGrpSpPr>
        <p:grpSpPr>
          <a:xfrm>
            <a:off x="870963" y="2127190"/>
            <a:ext cx="3081273" cy="526263"/>
            <a:chOff x="3196241" y="2119058"/>
            <a:chExt cx="2138408" cy="526263"/>
          </a:xfrm>
        </p:grpSpPr>
        <p:sp>
          <p:nvSpPr>
            <p:cNvPr id="25" name="平行四辺形 24">
              <a:extLst>
                <a:ext uri="{FF2B5EF4-FFF2-40B4-BE49-F238E27FC236}">
                  <a16:creationId xmlns:a16="http://schemas.microsoft.com/office/drawing/2014/main" id="{03982AE5-431E-4741-AA6F-5C3FB02F0B42}"/>
                </a:ext>
              </a:extLst>
            </p:cNvPr>
            <p:cNvSpPr/>
            <p:nvPr/>
          </p:nvSpPr>
          <p:spPr>
            <a:xfrm rot="1872237">
              <a:off x="3196241" y="2119061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" name="平行四辺形 25">
              <a:extLst>
                <a:ext uri="{FF2B5EF4-FFF2-40B4-BE49-F238E27FC236}">
                  <a16:creationId xmlns:a16="http://schemas.microsoft.com/office/drawing/2014/main" id="{2D457C2A-2A7B-4DD7-A796-EBF01682406D}"/>
                </a:ext>
              </a:extLst>
            </p:cNvPr>
            <p:cNvSpPr/>
            <p:nvPr/>
          </p:nvSpPr>
          <p:spPr>
            <a:xfrm rot="1872237">
              <a:off x="3510756" y="2119061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平行四辺形 26">
              <a:extLst>
                <a:ext uri="{FF2B5EF4-FFF2-40B4-BE49-F238E27FC236}">
                  <a16:creationId xmlns:a16="http://schemas.microsoft.com/office/drawing/2014/main" id="{BFD6491C-BBE9-4088-8771-155630A82D57}"/>
                </a:ext>
              </a:extLst>
            </p:cNvPr>
            <p:cNvSpPr/>
            <p:nvPr/>
          </p:nvSpPr>
          <p:spPr>
            <a:xfrm rot="1872237">
              <a:off x="3797361" y="2119061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平行四辺形 27">
              <a:extLst>
                <a:ext uri="{FF2B5EF4-FFF2-40B4-BE49-F238E27FC236}">
                  <a16:creationId xmlns:a16="http://schemas.microsoft.com/office/drawing/2014/main" id="{DF80A04A-ECA5-4993-95AC-624C7876DE68}"/>
                </a:ext>
              </a:extLst>
            </p:cNvPr>
            <p:cNvSpPr/>
            <p:nvPr/>
          </p:nvSpPr>
          <p:spPr>
            <a:xfrm rot="1872237">
              <a:off x="4094568" y="2119060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平行四辺形 28">
              <a:extLst>
                <a:ext uri="{FF2B5EF4-FFF2-40B4-BE49-F238E27FC236}">
                  <a16:creationId xmlns:a16="http://schemas.microsoft.com/office/drawing/2014/main" id="{553EB46F-CFCE-411F-AAFA-2D1517798339}"/>
                </a:ext>
              </a:extLst>
            </p:cNvPr>
            <p:cNvSpPr/>
            <p:nvPr/>
          </p:nvSpPr>
          <p:spPr>
            <a:xfrm rot="1872237">
              <a:off x="4361563" y="2119059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平行四辺形 29">
              <a:extLst>
                <a:ext uri="{FF2B5EF4-FFF2-40B4-BE49-F238E27FC236}">
                  <a16:creationId xmlns:a16="http://schemas.microsoft.com/office/drawing/2014/main" id="{89A80CC2-2FE9-48F3-9D85-4838D8C03003}"/>
                </a:ext>
              </a:extLst>
            </p:cNvPr>
            <p:cNvSpPr/>
            <p:nvPr/>
          </p:nvSpPr>
          <p:spPr>
            <a:xfrm rot="1872237">
              <a:off x="4660702" y="2119059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平行四辺形 30">
              <a:extLst>
                <a:ext uri="{FF2B5EF4-FFF2-40B4-BE49-F238E27FC236}">
                  <a16:creationId xmlns:a16="http://schemas.microsoft.com/office/drawing/2014/main" id="{C7B55EDE-7F2E-4ACB-9325-7FD18C7471B1}"/>
                </a:ext>
              </a:extLst>
            </p:cNvPr>
            <p:cNvSpPr/>
            <p:nvPr/>
          </p:nvSpPr>
          <p:spPr>
            <a:xfrm rot="1872237">
              <a:off x="4949925" y="2119058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平行四辺形 31">
              <a:extLst>
                <a:ext uri="{FF2B5EF4-FFF2-40B4-BE49-F238E27FC236}">
                  <a16:creationId xmlns:a16="http://schemas.microsoft.com/office/drawing/2014/main" id="{13B6B4F3-8C8C-48E5-807F-AC56365DCC0F}"/>
                </a:ext>
              </a:extLst>
            </p:cNvPr>
            <p:cNvSpPr/>
            <p:nvPr/>
          </p:nvSpPr>
          <p:spPr>
            <a:xfrm rot="1872237">
              <a:off x="5221922" y="2119058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36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4073A-B858-40DC-90F8-800E556C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60" y="88086"/>
            <a:ext cx="11531600" cy="960539"/>
          </a:xfrm>
          <a:solidFill>
            <a:schemeClr val="accent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ja-JP" altLang="en-US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過去</a:t>
            </a:r>
            <a:r>
              <a:rPr lang="ja-JP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進行</a:t>
            </a:r>
            <a:r>
              <a:rPr lang="ja-JP" altLang="en-US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形：「～しているところだった」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F7B073-A9B3-49F6-9187-765D3EB0D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960" y="3059835"/>
            <a:ext cx="11460480" cy="3710081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①その時私は音楽をきいているところでした。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②彼女らは映画を見ているところでした。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13884EA-3198-4E02-B2E9-CDAB9926887C}"/>
              </a:ext>
            </a:extLst>
          </p:cNvPr>
          <p:cNvGrpSpPr/>
          <p:nvPr/>
        </p:nvGrpSpPr>
        <p:grpSpPr>
          <a:xfrm>
            <a:off x="314961" y="1463616"/>
            <a:ext cx="11460480" cy="1352281"/>
            <a:chOff x="201337" y="1326050"/>
            <a:chExt cx="7995895" cy="1352281"/>
          </a:xfrm>
        </p:grpSpPr>
        <p:sp>
          <p:nvSpPr>
            <p:cNvPr id="5" name="矢印: 右 4">
              <a:extLst>
                <a:ext uri="{FF2B5EF4-FFF2-40B4-BE49-F238E27FC236}">
                  <a16:creationId xmlns:a16="http://schemas.microsoft.com/office/drawing/2014/main" id="{F16984F2-6832-4535-B03D-002D4BF65B2E}"/>
                </a:ext>
              </a:extLst>
            </p:cNvPr>
            <p:cNvSpPr/>
            <p:nvPr/>
          </p:nvSpPr>
          <p:spPr>
            <a:xfrm>
              <a:off x="201337" y="2126425"/>
              <a:ext cx="7995895" cy="268447"/>
            </a:xfrm>
            <a:prstGeom prst="rightArrow">
              <a:avLst>
                <a:gd name="adj1" fmla="val 37500"/>
                <a:gd name="adj2" fmla="val 50000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加算記号 5">
              <a:extLst>
                <a:ext uri="{FF2B5EF4-FFF2-40B4-BE49-F238E27FC236}">
                  <a16:creationId xmlns:a16="http://schemas.microsoft.com/office/drawing/2014/main" id="{036D6F65-8B62-4A3F-95D7-C47523EA5802}"/>
                </a:ext>
              </a:extLst>
            </p:cNvPr>
            <p:cNvSpPr/>
            <p:nvPr/>
          </p:nvSpPr>
          <p:spPr>
            <a:xfrm>
              <a:off x="3657359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加算記号 9">
              <a:extLst>
                <a:ext uri="{FF2B5EF4-FFF2-40B4-BE49-F238E27FC236}">
                  <a16:creationId xmlns:a16="http://schemas.microsoft.com/office/drawing/2014/main" id="{C0B99132-1B51-4449-B645-4EA45A922FE3}"/>
                </a:ext>
              </a:extLst>
            </p:cNvPr>
            <p:cNvSpPr/>
            <p:nvPr/>
          </p:nvSpPr>
          <p:spPr>
            <a:xfrm>
              <a:off x="1084092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加算記号 11">
              <a:extLst>
                <a:ext uri="{FF2B5EF4-FFF2-40B4-BE49-F238E27FC236}">
                  <a16:creationId xmlns:a16="http://schemas.microsoft.com/office/drawing/2014/main" id="{CC70DB43-7738-4A5F-8FCF-B794CE7B1E8D}"/>
                </a:ext>
              </a:extLst>
            </p:cNvPr>
            <p:cNvSpPr/>
            <p:nvPr/>
          </p:nvSpPr>
          <p:spPr>
            <a:xfrm>
              <a:off x="6230626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四角形: 1 つの角を切り取り 1 つの角を丸める 12">
              <a:extLst>
                <a:ext uri="{FF2B5EF4-FFF2-40B4-BE49-F238E27FC236}">
                  <a16:creationId xmlns:a16="http://schemas.microsoft.com/office/drawing/2014/main" id="{FFB4E9DD-1805-47D1-8FF3-3E64C85F326A}"/>
                </a:ext>
              </a:extLst>
            </p:cNvPr>
            <p:cNvSpPr/>
            <p:nvPr/>
          </p:nvSpPr>
          <p:spPr>
            <a:xfrm rot="19842593">
              <a:off x="1245875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過去</a:t>
              </a:r>
            </a:p>
          </p:txBody>
        </p:sp>
        <p:sp>
          <p:nvSpPr>
            <p:cNvPr id="14" name="四角形: 1 つの角を切り取り 1 つの角を丸める 13">
              <a:extLst>
                <a:ext uri="{FF2B5EF4-FFF2-40B4-BE49-F238E27FC236}">
                  <a16:creationId xmlns:a16="http://schemas.microsoft.com/office/drawing/2014/main" id="{877B67FE-9FBF-4B5B-A523-2788D44FA9E0}"/>
                </a:ext>
              </a:extLst>
            </p:cNvPr>
            <p:cNvSpPr/>
            <p:nvPr/>
          </p:nvSpPr>
          <p:spPr>
            <a:xfrm rot="19842593">
              <a:off x="3776623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現在</a:t>
              </a:r>
              <a:endParaRPr kumimoji="1" lang="en-US" altLang="ja-JP" sz="2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15" name="四角形: 1 つの角を切り取り 1 つの角を丸める 14">
              <a:extLst>
                <a:ext uri="{FF2B5EF4-FFF2-40B4-BE49-F238E27FC236}">
                  <a16:creationId xmlns:a16="http://schemas.microsoft.com/office/drawing/2014/main" id="{09AC1B85-B47F-4F1A-A719-8C4CEAD6ABE8}"/>
                </a:ext>
              </a:extLst>
            </p:cNvPr>
            <p:cNvSpPr/>
            <p:nvPr/>
          </p:nvSpPr>
          <p:spPr>
            <a:xfrm rot="19842593">
              <a:off x="6355034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未来</a:t>
              </a:r>
            </a:p>
          </p:txBody>
        </p:sp>
      </p:grpSp>
      <p:sp>
        <p:nvSpPr>
          <p:cNvPr id="33" name="楕円 32">
            <a:extLst>
              <a:ext uri="{FF2B5EF4-FFF2-40B4-BE49-F238E27FC236}">
                <a16:creationId xmlns:a16="http://schemas.microsoft.com/office/drawing/2014/main" id="{F74E8BBF-7BCE-48EA-B7EC-76021EFBE8C0}"/>
              </a:ext>
            </a:extLst>
          </p:cNvPr>
          <p:cNvSpPr/>
          <p:nvPr/>
        </p:nvSpPr>
        <p:spPr>
          <a:xfrm>
            <a:off x="1771550" y="2208223"/>
            <a:ext cx="583442" cy="44007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607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4073A-B858-40DC-90F8-800E556C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" y="88086"/>
            <a:ext cx="11562080" cy="960539"/>
          </a:xfrm>
          <a:solidFill>
            <a:schemeClr val="accent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ja-JP" altLang="en-US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過去</a:t>
            </a:r>
            <a:r>
              <a:rPr lang="ja-JP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進行</a:t>
            </a:r>
            <a:r>
              <a:rPr lang="ja-JP" altLang="en-US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形：「～しているところだった」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F7B073-A9B3-49F6-9187-765D3EB0D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" y="3059835"/>
            <a:ext cx="10198497" cy="3710081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①その時私は音楽をきいているところでした。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②彼女らは映画を見ているところでした。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13884EA-3198-4E02-B2E9-CDAB9926887C}"/>
              </a:ext>
            </a:extLst>
          </p:cNvPr>
          <p:cNvGrpSpPr/>
          <p:nvPr/>
        </p:nvGrpSpPr>
        <p:grpSpPr>
          <a:xfrm>
            <a:off x="335281" y="1463616"/>
            <a:ext cx="11490960" cy="1352281"/>
            <a:chOff x="201337" y="1326050"/>
            <a:chExt cx="7995895" cy="1352281"/>
          </a:xfrm>
        </p:grpSpPr>
        <p:sp>
          <p:nvSpPr>
            <p:cNvPr id="5" name="矢印: 右 4">
              <a:extLst>
                <a:ext uri="{FF2B5EF4-FFF2-40B4-BE49-F238E27FC236}">
                  <a16:creationId xmlns:a16="http://schemas.microsoft.com/office/drawing/2014/main" id="{F16984F2-6832-4535-B03D-002D4BF65B2E}"/>
                </a:ext>
              </a:extLst>
            </p:cNvPr>
            <p:cNvSpPr/>
            <p:nvPr/>
          </p:nvSpPr>
          <p:spPr>
            <a:xfrm>
              <a:off x="201337" y="2126425"/>
              <a:ext cx="7995895" cy="268447"/>
            </a:xfrm>
            <a:prstGeom prst="rightArrow">
              <a:avLst>
                <a:gd name="adj1" fmla="val 37500"/>
                <a:gd name="adj2" fmla="val 50000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加算記号 5">
              <a:extLst>
                <a:ext uri="{FF2B5EF4-FFF2-40B4-BE49-F238E27FC236}">
                  <a16:creationId xmlns:a16="http://schemas.microsoft.com/office/drawing/2014/main" id="{036D6F65-8B62-4A3F-95D7-C47523EA5802}"/>
                </a:ext>
              </a:extLst>
            </p:cNvPr>
            <p:cNvSpPr/>
            <p:nvPr/>
          </p:nvSpPr>
          <p:spPr>
            <a:xfrm>
              <a:off x="3657359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加算記号 9">
              <a:extLst>
                <a:ext uri="{FF2B5EF4-FFF2-40B4-BE49-F238E27FC236}">
                  <a16:creationId xmlns:a16="http://schemas.microsoft.com/office/drawing/2014/main" id="{C0B99132-1B51-4449-B645-4EA45A922FE3}"/>
                </a:ext>
              </a:extLst>
            </p:cNvPr>
            <p:cNvSpPr/>
            <p:nvPr/>
          </p:nvSpPr>
          <p:spPr>
            <a:xfrm>
              <a:off x="1084092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加算記号 11">
              <a:extLst>
                <a:ext uri="{FF2B5EF4-FFF2-40B4-BE49-F238E27FC236}">
                  <a16:creationId xmlns:a16="http://schemas.microsoft.com/office/drawing/2014/main" id="{CC70DB43-7738-4A5F-8FCF-B794CE7B1E8D}"/>
                </a:ext>
              </a:extLst>
            </p:cNvPr>
            <p:cNvSpPr/>
            <p:nvPr/>
          </p:nvSpPr>
          <p:spPr>
            <a:xfrm>
              <a:off x="6230626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四角形: 1 つの角を切り取り 1 つの角を丸める 12">
              <a:extLst>
                <a:ext uri="{FF2B5EF4-FFF2-40B4-BE49-F238E27FC236}">
                  <a16:creationId xmlns:a16="http://schemas.microsoft.com/office/drawing/2014/main" id="{FFB4E9DD-1805-47D1-8FF3-3E64C85F326A}"/>
                </a:ext>
              </a:extLst>
            </p:cNvPr>
            <p:cNvSpPr/>
            <p:nvPr/>
          </p:nvSpPr>
          <p:spPr>
            <a:xfrm rot="19842593">
              <a:off x="1245875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過去</a:t>
              </a:r>
            </a:p>
          </p:txBody>
        </p:sp>
        <p:sp>
          <p:nvSpPr>
            <p:cNvPr id="14" name="四角形: 1 つの角を切り取り 1 つの角を丸める 13">
              <a:extLst>
                <a:ext uri="{FF2B5EF4-FFF2-40B4-BE49-F238E27FC236}">
                  <a16:creationId xmlns:a16="http://schemas.microsoft.com/office/drawing/2014/main" id="{877B67FE-9FBF-4B5B-A523-2788D44FA9E0}"/>
                </a:ext>
              </a:extLst>
            </p:cNvPr>
            <p:cNvSpPr/>
            <p:nvPr/>
          </p:nvSpPr>
          <p:spPr>
            <a:xfrm rot="19842593">
              <a:off x="3776623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現在</a:t>
              </a:r>
              <a:endParaRPr kumimoji="1" lang="en-US" altLang="ja-JP" sz="2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15" name="四角形: 1 つの角を切り取り 1 つの角を丸める 14">
              <a:extLst>
                <a:ext uri="{FF2B5EF4-FFF2-40B4-BE49-F238E27FC236}">
                  <a16:creationId xmlns:a16="http://schemas.microsoft.com/office/drawing/2014/main" id="{09AC1B85-B47F-4F1A-A719-8C4CEAD6ABE8}"/>
                </a:ext>
              </a:extLst>
            </p:cNvPr>
            <p:cNvSpPr/>
            <p:nvPr/>
          </p:nvSpPr>
          <p:spPr>
            <a:xfrm rot="19842593">
              <a:off x="6355034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未来</a:t>
              </a:r>
            </a:p>
          </p:txBody>
        </p:sp>
      </p:grpSp>
      <p:sp>
        <p:nvSpPr>
          <p:cNvPr id="23" name="吹き出し: 角を丸めた四角形 22">
            <a:extLst>
              <a:ext uri="{FF2B5EF4-FFF2-40B4-BE49-F238E27FC236}">
                <a16:creationId xmlns:a16="http://schemas.microsoft.com/office/drawing/2014/main" id="{0D40BDBF-0598-4D00-BCD3-3ACD4615CB1D}"/>
              </a:ext>
            </a:extLst>
          </p:cNvPr>
          <p:cNvSpPr/>
          <p:nvPr/>
        </p:nvSpPr>
        <p:spPr>
          <a:xfrm>
            <a:off x="3458936" y="4754880"/>
            <a:ext cx="7879624" cy="2015036"/>
          </a:xfrm>
          <a:prstGeom prst="wedgeRoundRectCallout">
            <a:avLst>
              <a:gd name="adj1" fmla="val -66549"/>
              <a:gd name="adj2" fmla="val -151226"/>
              <a:gd name="adj3" fmla="val 16667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180000" rIns="0" bIns="0"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過去のある瞬間にしていたことを表す時に過去進行形を使います。</a:t>
            </a:r>
            <a:endParaRPr kumimoji="1" lang="en-US" altLang="ja-JP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en-US" altLang="ja-JP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Be</a:t>
            </a:r>
            <a:r>
              <a:rPr kumimoji="1"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動詞＋～</a:t>
            </a:r>
            <a:r>
              <a:rPr kumimoji="1" lang="en-US" altLang="ja-JP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ing</a:t>
            </a:r>
            <a:r>
              <a:rPr kumimoji="1"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形</a:t>
            </a:r>
            <a:r>
              <a:rPr kumimoji="1" lang="ja-JP" altLang="en-US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を使います。</a:t>
            </a:r>
            <a:endParaRPr kumimoji="1" lang="en-US" altLang="ja-JP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en-US" altLang="ja-JP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過去進行形なので</a:t>
            </a:r>
            <a:r>
              <a:rPr kumimoji="1" lang="en-US" altLang="ja-JP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Be</a:t>
            </a:r>
            <a:r>
              <a:rPr kumimoji="1"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動詞を過去形に</a:t>
            </a:r>
            <a:r>
              <a:rPr kumimoji="1" lang="ja-JP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するだけです。</a:t>
            </a:r>
            <a:endParaRPr kumimoji="1" lang="en-US" altLang="ja-JP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F74E8BBF-7BCE-48EA-B7EC-76021EFBE8C0}"/>
              </a:ext>
            </a:extLst>
          </p:cNvPr>
          <p:cNvSpPr/>
          <p:nvPr/>
        </p:nvSpPr>
        <p:spPr>
          <a:xfrm>
            <a:off x="1801141" y="2178175"/>
            <a:ext cx="584993" cy="44007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3935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4073A-B858-40DC-90F8-800E556C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88086"/>
            <a:ext cx="11480800" cy="960539"/>
          </a:xfrm>
          <a:solidFill>
            <a:schemeClr val="accent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ja-JP" altLang="en-US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過去</a:t>
            </a:r>
            <a:r>
              <a:rPr lang="ja-JP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進行</a:t>
            </a:r>
            <a:r>
              <a:rPr lang="ja-JP" altLang="en-US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形：「～しているところだった」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F7B073-A9B3-49F6-9187-765D3EB0D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3059835"/>
            <a:ext cx="11480800" cy="37100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①その時私は音楽をきいているところでした。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b="1" dirty="0">
                <a:solidFill>
                  <a:prstClr val="black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	I </a:t>
            </a:r>
            <a:r>
              <a:rPr lang="en-US" altLang="ja-JP" b="1" dirty="0">
                <a:solidFill>
                  <a:srgbClr val="FF0000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was listening </a:t>
            </a:r>
            <a:r>
              <a:rPr lang="en-US" altLang="ja-JP" b="1" dirty="0">
                <a:solidFill>
                  <a:prstClr val="black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to music then.</a:t>
            </a:r>
            <a:endParaRPr lang="ja-JP" altLang="en-US" dirty="0">
              <a:solidFill>
                <a:prstClr val="black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②彼女らは映画を見ているところでした。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b="1" dirty="0">
                <a:solidFill>
                  <a:prstClr val="black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	They </a:t>
            </a:r>
            <a:r>
              <a:rPr lang="en-US" altLang="ja-JP" b="1" dirty="0">
                <a:solidFill>
                  <a:srgbClr val="FF0000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were watching </a:t>
            </a:r>
            <a:r>
              <a:rPr lang="en-US" altLang="ja-JP" b="1" dirty="0">
                <a:solidFill>
                  <a:prstClr val="black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a movie. </a:t>
            </a:r>
            <a:endParaRPr lang="ja-JP" altLang="en-US" dirty="0">
              <a:solidFill>
                <a:prstClr val="black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13884EA-3198-4E02-B2E9-CDAB9926887C}"/>
              </a:ext>
            </a:extLst>
          </p:cNvPr>
          <p:cNvGrpSpPr/>
          <p:nvPr/>
        </p:nvGrpSpPr>
        <p:grpSpPr>
          <a:xfrm>
            <a:off x="355601" y="1463616"/>
            <a:ext cx="11480800" cy="1352281"/>
            <a:chOff x="201337" y="1326050"/>
            <a:chExt cx="7995895" cy="1352281"/>
          </a:xfrm>
        </p:grpSpPr>
        <p:sp>
          <p:nvSpPr>
            <p:cNvPr id="5" name="矢印: 右 4">
              <a:extLst>
                <a:ext uri="{FF2B5EF4-FFF2-40B4-BE49-F238E27FC236}">
                  <a16:creationId xmlns:a16="http://schemas.microsoft.com/office/drawing/2014/main" id="{F16984F2-6832-4535-B03D-002D4BF65B2E}"/>
                </a:ext>
              </a:extLst>
            </p:cNvPr>
            <p:cNvSpPr/>
            <p:nvPr/>
          </p:nvSpPr>
          <p:spPr>
            <a:xfrm>
              <a:off x="201337" y="2126425"/>
              <a:ext cx="7995895" cy="268447"/>
            </a:xfrm>
            <a:prstGeom prst="rightArrow">
              <a:avLst>
                <a:gd name="adj1" fmla="val 37500"/>
                <a:gd name="adj2" fmla="val 50000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加算記号 5">
              <a:extLst>
                <a:ext uri="{FF2B5EF4-FFF2-40B4-BE49-F238E27FC236}">
                  <a16:creationId xmlns:a16="http://schemas.microsoft.com/office/drawing/2014/main" id="{036D6F65-8B62-4A3F-95D7-C47523EA5802}"/>
                </a:ext>
              </a:extLst>
            </p:cNvPr>
            <p:cNvSpPr/>
            <p:nvPr/>
          </p:nvSpPr>
          <p:spPr>
            <a:xfrm>
              <a:off x="3657359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加算記号 9">
              <a:extLst>
                <a:ext uri="{FF2B5EF4-FFF2-40B4-BE49-F238E27FC236}">
                  <a16:creationId xmlns:a16="http://schemas.microsoft.com/office/drawing/2014/main" id="{C0B99132-1B51-4449-B645-4EA45A922FE3}"/>
                </a:ext>
              </a:extLst>
            </p:cNvPr>
            <p:cNvSpPr/>
            <p:nvPr/>
          </p:nvSpPr>
          <p:spPr>
            <a:xfrm>
              <a:off x="1084092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加算記号 11">
              <a:extLst>
                <a:ext uri="{FF2B5EF4-FFF2-40B4-BE49-F238E27FC236}">
                  <a16:creationId xmlns:a16="http://schemas.microsoft.com/office/drawing/2014/main" id="{CC70DB43-7738-4A5F-8FCF-B794CE7B1E8D}"/>
                </a:ext>
              </a:extLst>
            </p:cNvPr>
            <p:cNvSpPr/>
            <p:nvPr/>
          </p:nvSpPr>
          <p:spPr>
            <a:xfrm>
              <a:off x="6230626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四角形: 1 つの角を切り取り 1 つの角を丸める 12">
              <a:extLst>
                <a:ext uri="{FF2B5EF4-FFF2-40B4-BE49-F238E27FC236}">
                  <a16:creationId xmlns:a16="http://schemas.microsoft.com/office/drawing/2014/main" id="{FFB4E9DD-1805-47D1-8FF3-3E64C85F326A}"/>
                </a:ext>
              </a:extLst>
            </p:cNvPr>
            <p:cNvSpPr/>
            <p:nvPr/>
          </p:nvSpPr>
          <p:spPr>
            <a:xfrm rot="19842593">
              <a:off x="1245875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過去</a:t>
              </a:r>
            </a:p>
          </p:txBody>
        </p:sp>
        <p:sp>
          <p:nvSpPr>
            <p:cNvPr id="14" name="四角形: 1 つの角を切り取り 1 つの角を丸める 13">
              <a:extLst>
                <a:ext uri="{FF2B5EF4-FFF2-40B4-BE49-F238E27FC236}">
                  <a16:creationId xmlns:a16="http://schemas.microsoft.com/office/drawing/2014/main" id="{877B67FE-9FBF-4B5B-A523-2788D44FA9E0}"/>
                </a:ext>
              </a:extLst>
            </p:cNvPr>
            <p:cNvSpPr/>
            <p:nvPr/>
          </p:nvSpPr>
          <p:spPr>
            <a:xfrm rot="19842593">
              <a:off x="3776623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現在</a:t>
              </a:r>
              <a:endParaRPr kumimoji="1" lang="en-US" altLang="ja-JP" sz="2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15" name="四角形: 1 つの角を切り取り 1 つの角を丸める 14">
              <a:extLst>
                <a:ext uri="{FF2B5EF4-FFF2-40B4-BE49-F238E27FC236}">
                  <a16:creationId xmlns:a16="http://schemas.microsoft.com/office/drawing/2014/main" id="{09AC1B85-B47F-4F1A-A719-8C4CEAD6ABE8}"/>
                </a:ext>
              </a:extLst>
            </p:cNvPr>
            <p:cNvSpPr/>
            <p:nvPr/>
          </p:nvSpPr>
          <p:spPr>
            <a:xfrm rot="19842593">
              <a:off x="6355034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未来</a:t>
              </a:r>
            </a:p>
          </p:txBody>
        </p:sp>
      </p:grpSp>
      <p:sp>
        <p:nvSpPr>
          <p:cNvPr id="33" name="楕円 32">
            <a:extLst>
              <a:ext uri="{FF2B5EF4-FFF2-40B4-BE49-F238E27FC236}">
                <a16:creationId xmlns:a16="http://schemas.microsoft.com/office/drawing/2014/main" id="{F74E8BBF-7BCE-48EA-B7EC-76021EFBE8C0}"/>
              </a:ext>
            </a:extLst>
          </p:cNvPr>
          <p:cNvSpPr/>
          <p:nvPr/>
        </p:nvSpPr>
        <p:spPr>
          <a:xfrm>
            <a:off x="1799744" y="2208694"/>
            <a:ext cx="584476" cy="44007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179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4073A-B858-40DC-90F8-800E556C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" y="88086"/>
            <a:ext cx="11531600" cy="960539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ja-JP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未来形：「～でしょう」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F7B073-A9B3-49F6-9187-765D3EB0D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" y="3059835"/>
            <a:ext cx="11531600" cy="37100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①私は来週，サッカーをするつもりです。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②彼らはその病院を訪問することになっている。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③明日は晴れるでしょう。</a:t>
            </a: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13884EA-3198-4E02-B2E9-CDAB9926887C}"/>
              </a:ext>
            </a:extLst>
          </p:cNvPr>
          <p:cNvGrpSpPr/>
          <p:nvPr/>
        </p:nvGrpSpPr>
        <p:grpSpPr>
          <a:xfrm>
            <a:off x="335281" y="1463616"/>
            <a:ext cx="11531600" cy="1352281"/>
            <a:chOff x="201337" y="1326050"/>
            <a:chExt cx="7995895" cy="1352281"/>
          </a:xfrm>
        </p:grpSpPr>
        <p:sp>
          <p:nvSpPr>
            <p:cNvPr id="5" name="矢印: 右 4">
              <a:extLst>
                <a:ext uri="{FF2B5EF4-FFF2-40B4-BE49-F238E27FC236}">
                  <a16:creationId xmlns:a16="http://schemas.microsoft.com/office/drawing/2014/main" id="{F16984F2-6832-4535-B03D-002D4BF65B2E}"/>
                </a:ext>
              </a:extLst>
            </p:cNvPr>
            <p:cNvSpPr/>
            <p:nvPr/>
          </p:nvSpPr>
          <p:spPr>
            <a:xfrm>
              <a:off x="201337" y="2126425"/>
              <a:ext cx="7995895" cy="268447"/>
            </a:xfrm>
            <a:prstGeom prst="rightArrow">
              <a:avLst>
                <a:gd name="adj1" fmla="val 37500"/>
                <a:gd name="adj2" fmla="val 50000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加算記号 5">
              <a:extLst>
                <a:ext uri="{FF2B5EF4-FFF2-40B4-BE49-F238E27FC236}">
                  <a16:creationId xmlns:a16="http://schemas.microsoft.com/office/drawing/2014/main" id="{036D6F65-8B62-4A3F-95D7-C47523EA5802}"/>
                </a:ext>
              </a:extLst>
            </p:cNvPr>
            <p:cNvSpPr/>
            <p:nvPr/>
          </p:nvSpPr>
          <p:spPr>
            <a:xfrm>
              <a:off x="3657359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加算記号 9">
              <a:extLst>
                <a:ext uri="{FF2B5EF4-FFF2-40B4-BE49-F238E27FC236}">
                  <a16:creationId xmlns:a16="http://schemas.microsoft.com/office/drawing/2014/main" id="{C0B99132-1B51-4449-B645-4EA45A922FE3}"/>
                </a:ext>
              </a:extLst>
            </p:cNvPr>
            <p:cNvSpPr/>
            <p:nvPr/>
          </p:nvSpPr>
          <p:spPr>
            <a:xfrm>
              <a:off x="1084092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加算記号 11">
              <a:extLst>
                <a:ext uri="{FF2B5EF4-FFF2-40B4-BE49-F238E27FC236}">
                  <a16:creationId xmlns:a16="http://schemas.microsoft.com/office/drawing/2014/main" id="{CC70DB43-7738-4A5F-8FCF-B794CE7B1E8D}"/>
                </a:ext>
              </a:extLst>
            </p:cNvPr>
            <p:cNvSpPr/>
            <p:nvPr/>
          </p:nvSpPr>
          <p:spPr>
            <a:xfrm>
              <a:off x="6230626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四角形: 1 つの角を切り取り 1 つの角を丸める 12">
              <a:extLst>
                <a:ext uri="{FF2B5EF4-FFF2-40B4-BE49-F238E27FC236}">
                  <a16:creationId xmlns:a16="http://schemas.microsoft.com/office/drawing/2014/main" id="{FFB4E9DD-1805-47D1-8FF3-3E64C85F326A}"/>
                </a:ext>
              </a:extLst>
            </p:cNvPr>
            <p:cNvSpPr/>
            <p:nvPr/>
          </p:nvSpPr>
          <p:spPr>
            <a:xfrm rot="19842593">
              <a:off x="1245875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過去</a:t>
              </a:r>
            </a:p>
          </p:txBody>
        </p:sp>
        <p:sp>
          <p:nvSpPr>
            <p:cNvPr id="14" name="四角形: 1 つの角を切り取り 1 つの角を丸める 13">
              <a:extLst>
                <a:ext uri="{FF2B5EF4-FFF2-40B4-BE49-F238E27FC236}">
                  <a16:creationId xmlns:a16="http://schemas.microsoft.com/office/drawing/2014/main" id="{877B67FE-9FBF-4B5B-A523-2788D44FA9E0}"/>
                </a:ext>
              </a:extLst>
            </p:cNvPr>
            <p:cNvSpPr/>
            <p:nvPr/>
          </p:nvSpPr>
          <p:spPr>
            <a:xfrm rot="19842593">
              <a:off x="3776623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現在</a:t>
              </a:r>
              <a:endParaRPr kumimoji="1" lang="en-US" altLang="ja-JP" sz="2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15" name="四角形: 1 つの角を切り取り 1 つの角を丸める 14">
              <a:extLst>
                <a:ext uri="{FF2B5EF4-FFF2-40B4-BE49-F238E27FC236}">
                  <a16:creationId xmlns:a16="http://schemas.microsoft.com/office/drawing/2014/main" id="{09AC1B85-B47F-4F1A-A719-8C4CEAD6ABE8}"/>
                </a:ext>
              </a:extLst>
            </p:cNvPr>
            <p:cNvSpPr/>
            <p:nvPr/>
          </p:nvSpPr>
          <p:spPr>
            <a:xfrm rot="19842593">
              <a:off x="6355034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未来</a:t>
              </a: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17A6EA78-8A44-4082-BF64-3E7AC0A00384}"/>
              </a:ext>
            </a:extLst>
          </p:cNvPr>
          <p:cNvGrpSpPr/>
          <p:nvPr/>
        </p:nvGrpSpPr>
        <p:grpSpPr>
          <a:xfrm>
            <a:off x="7892150" y="2135082"/>
            <a:ext cx="3083991" cy="526263"/>
            <a:chOff x="3196241" y="2119058"/>
            <a:chExt cx="2138408" cy="526263"/>
          </a:xfrm>
        </p:grpSpPr>
        <p:sp>
          <p:nvSpPr>
            <p:cNvPr id="4" name="平行四辺形 3">
              <a:extLst>
                <a:ext uri="{FF2B5EF4-FFF2-40B4-BE49-F238E27FC236}">
                  <a16:creationId xmlns:a16="http://schemas.microsoft.com/office/drawing/2014/main" id="{2E2E4600-83B9-4E11-95CC-FF52B017E25A}"/>
                </a:ext>
              </a:extLst>
            </p:cNvPr>
            <p:cNvSpPr/>
            <p:nvPr/>
          </p:nvSpPr>
          <p:spPr>
            <a:xfrm rot="1872237">
              <a:off x="3196241" y="2119061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平行四辺形 16">
              <a:extLst>
                <a:ext uri="{FF2B5EF4-FFF2-40B4-BE49-F238E27FC236}">
                  <a16:creationId xmlns:a16="http://schemas.microsoft.com/office/drawing/2014/main" id="{965089A2-F3CB-4D57-8286-A09A8F503907}"/>
                </a:ext>
              </a:extLst>
            </p:cNvPr>
            <p:cNvSpPr/>
            <p:nvPr/>
          </p:nvSpPr>
          <p:spPr>
            <a:xfrm rot="1872237">
              <a:off x="3510756" y="2119061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平行四辺形 17">
              <a:extLst>
                <a:ext uri="{FF2B5EF4-FFF2-40B4-BE49-F238E27FC236}">
                  <a16:creationId xmlns:a16="http://schemas.microsoft.com/office/drawing/2014/main" id="{7CFBE83F-DAC7-4106-9037-17615EF9245D}"/>
                </a:ext>
              </a:extLst>
            </p:cNvPr>
            <p:cNvSpPr/>
            <p:nvPr/>
          </p:nvSpPr>
          <p:spPr>
            <a:xfrm rot="1872237">
              <a:off x="3797361" y="2119061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平行四辺形 18">
              <a:extLst>
                <a:ext uri="{FF2B5EF4-FFF2-40B4-BE49-F238E27FC236}">
                  <a16:creationId xmlns:a16="http://schemas.microsoft.com/office/drawing/2014/main" id="{505EB3BC-D7F9-464E-802D-526D7BE57DDB}"/>
                </a:ext>
              </a:extLst>
            </p:cNvPr>
            <p:cNvSpPr/>
            <p:nvPr/>
          </p:nvSpPr>
          <p:spPr>
            <a:xfrm rot="1872237">
              <a:off x="4094568" y="2119060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平行四辺形 19">
              <a:extLst>
                <a:ext uri="{FF2B5EF4-FFF2-40B4-BE49-F238E27FC236}">
                  <a16:creationId xmlns:a16="http://schemas.microsoft.com/office/drawing/2014/main" id="{A0BD577D-AA9F-4075-A871-961FD708F836}"/>
                </a:ext>
              </a:extLst>
            </p:cNvPr>
            <p:cNvSpPr/>
            <p:nvPr/>
          </p:nvSpPr>
          <p:spPr>
            <a:xfrm rot="1872237">
              <a:off x="4361563" y="2119059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平行四辺形 20">
              <a:extLst>
                <a:ext uri="{FF2B5EF4-FFF2-40B4-BE49-F238E27FC236}">
                  <a16:creationId xmlns:a16="http://schemas.microsoft.com/office/drawing/2014/main" id="{737C25B3-69B1-454C-9A57-DEADED0BAAA9}"/>
                </a:ext>
              </a:extLst>
            </p:cNvPr>
            <p:cNvSpPr/>
            <p:nvPr/>
          </p:nvSpPr>
          <p:spPr>
            <a:xfrm rot="1872237">
              <a:off x="4660702" y="2119059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平行四辺形 21">
              <a:extLst>
                <a:ext uri="{FF2B5EF4-FFF2-40B4-BE49-F238E27FC236}">
                  <a16:creationId xmlns:a16="http://schemas.microsoft.com/office/drawing/2014/main" id="{4579F1D5-9501-4844-BF4C-69D2AB2B5D44}"/>
                </a:ext>
              </a:extLst>
            </p:cNvPr>
            <p:cNvSpPr/>
            <p:nvPr/>
          </p:nvSpPr>
          <p:spPr>
            <a:xfrm rot="1872237">
              <a:off x="4949925" y="2119058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平行四辺形 22">
              <a:extLst>
                <a:ext uri="{FF2B5EF4-FFF2-40B4-BE49-F238E27FC236}">
                  <a16:creationId xmlns:a16="http://schemas.microsoft.com/office/drawing/2014/main" id="{04942F1B-0CDC-4028-BFA6-3EACD066BB15}"/>
                </a:ext>
              </a:extLst>
            </p:cNvPr>
            <p:cNvSpPr/>
            <p:nvPr/>
          </p:nvSpPr>
          <p:spPr>
            <a:xfrm rot="1872237">
              <a:off x="5221922" y="2119058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6310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EE7F1260-7287-4422-ABE5-FB885583C3DB}"/>
              </a:ext>
            </a:extLst>
          </p:cNvPr>
          <p:cNvSpPr/>
          <p:nvPr/>
        </p:nvSpPr>
        <p:spPr>
          <a:xfrm>
            <a:off x="4815840" y="4883737"/>
            <a:ext cx="6949440" cy="1846852"/>
          </a:xfrm>
          <a:prstGeom prst="wedgeRoundRectCallout">
            <a:avLst>
              <a:gd name="adj1" fmla="val 3525"/>
              <a:gd name="adj2" fmla="val -167742"/>
              <a:gd name="adj3" fmla="val 16667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これから先に</a:t>
            </a:r>
            <a:r>
              <a:rPr kumimoji="1" lang="ja-JP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予定していること</a:t>
            </a:r>
            <a:r>
              <a:rPr kumimoji="1"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，</a:t>
            </a:r>
            <a:r>
              <a:rPr kumimoji="1" lang="ja-JP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予想されること</a:t>
            </a:r>
            <a:r>
              <a:rPr kumimoji="1" lang="ja-JP" altLang="en-US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を表現します。</a:t>
            </a:r>
            <a:endParaRPr kumimoji="1" lang="en-US" altLang="ja-JP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→　助動詞の </a:t>
            </a:r>
            <a:r>
              <a:rPr kumimoji="1" lang="en-US" altLang="ja-JP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will </a:t>
            </a:r>
            <a:r>
              <a:rPr kumimoji="1"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，</a:t>
            </a:r>
            <a:r>
              <a:rPr kumimoji="1" lang="en-US" altLang="ja-JP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be going to 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を使って表現します。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助動詞の後ろの動詞を原形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をにします。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114073A-B858-40DC-90F8-800E556C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88086"/>
            <a:ext cx="11490960" cy="960539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ja-JP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未来形：「～でしょう」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F7B073-A9B3-49F6-9187-765D3EB0D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3059835"/>
            <a:ext cx="11490960" cy="37100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①私は来週，サッカーをするつもりです。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②彼らはその病院を訪問することになっている。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③明日は晴れるでしょう。</a:t>
            </a: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13884EA-3198-4E02-B2E9-CDAB9926887C}"/>
              </a:ext>
            </a:extLst>
          </p:cNvPr>
          <p:cNvGrpSpPr/>
          <p:nvPr/>
        </p:nvGrpSpPr>
        <p:grpSpPr>
          <a:xfrm>
            <a:off x="355600" y="1481701"/>
            <a:ext cx="11490960" cy="1352281"/>
            <a:chOff x="201337" y="1326050"/>
            <a:chExt cx="7995895" cy="1352281"/>
          </a:xfrm>
        </p:grpSpPr>
        <p:sp>
          <p:nvSpPr>
            <p:cNvPr id="5" name="矢印: 右 4">
              <a:extLst>
                <a:ext uri="{FF2B5EF4-FFF2-40B4-BE49-F238E27FC236}">
                  <a16:creationId xmlns:a16="http://schemas.microsoft.com/office/drawing/2014/main" id="{F16984F2-6832-4535-B03D-002D4BF65B2E}"/>
                </a:ext>
              </a:extLst>
            </p:cNvPr>
            <p:cNvSpPr/>
            <p:nvPr/>
          </p:nvSpPr>
          <p:spPr>
            <a:xfrm>
              <a:off x="201337" y="2126425"/>
              <a:ext cx="7995895" cy="268447"/>
            </a:xfrm>
            <a:prstGeom prst="rightArrow">
              <a:avLst>
                <a:gd name="adj1" fmla="val 37500"/>
                <a:gd name="adj2" fmla="val 50000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加算記号 5">
              <a:extLst>
                <a:ext uri="{FF2B5EF4-FFF2-40B4-BE49-F238E27FC236}">
                  <a16:creationId xmlns:a16="http://schemas.microsoft.com/office/drawing/2014/main" id="{036D6F65-8B62-4A3F-95D7-C47523EA5802}"/>
                </a:ext>
              </a:extLst>
            </p:cNvPr>
            <p:cNvSpPr/>
            <p:nvPr/>
          </p:nvSpPr>
          <p:spPr>
            <a:xfrm>
              <a:off x="3657359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加算記号 9">
              <a:extLst>
                <a:ext uri="{FF2B5EF4-FFF2-40B4-BE49-F238E27FC236}">
                  <a16:creationId xmlns:a16="http://schemas.microsoft.com/office/drawing/2014/main" id="{C0B99132-1B51-4449-B645-4EA45A922FE3}"/>
                </a:ext>
              </a:extLst>
            </p:cNvPr>
            <p:cNvSpPr/>
            <p:nvPr/>
          </p:nvSpPr>
          <p:spPr>
            <a:xfrm>
              <a:off x="1084092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加算記号 11">
              <a:extLst>
                <a:ext uri="{FF2B5EF4-FFF2-40B4-BE49-F238E27FC236}">
                  <a16:creationId xmlns:a16="http://schemas.microsoft.com/office/drawing/2014/main" id="{CC70DB43-7738-4A5F-8FCF-B794CE7B1E8D}"/>
                </a:ext>
              </a:extLst>
            </p:cNvPr>
            <p:cNvSpPr/>
            <p:nvPr/>
          </p:nvSpPr>
          <p:spPr>
            <a:xfrm>
              <a:off x="6230626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四角形: 1 つの角を切り取り 1 つの角を丸める 12">
              <a:extLst>
                <a:ext uri="{FF2B5EF4-FFF2-40B4-BE49-F238E27FC236}">
                  <a16:creationId xmlns:a16="http://schemas.microsoft.com/office/drawing/2014/main" id="{FFB4E9DD-1805-47D1-8FF3-3E64C85F326A}"/>
                </a:ext>
              </a:extLst>
            </p:cNvPr>
            <p:cNvSpPr/>
            <p:nvPr/>
          </p:nvSpPr>
          <p:spPr>
            <a:xfrm rot="19842593">
              <a:off x="1245875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過去</a:t>
              </a:r>
            </a:p>
          </p:txBody>
        </p:sp>
        <p:sp>
          <p:nvSpPr>
            <p:cNvPr id="14" name="四角形: 1 つの角を切り取り 1 つの角を丸める 13">
              <a:extLst>
                <a:ext uri="{FF2B5EF4-FFF2-40B4-BE49-F238E27FC236}">
                  <a16:creationId xmlns:a16="http://schemas.microsoft.com/office/drawing/2014/main" id="{877B67FE-9FBF-4B5B-A523-2788D44FA9E0}"/>
                </a:ext>
              </a:extLst>
            </p:cNvPr>
            <p:cNvSpPr/>
            <p:nvPr/>
          </p:nvSpPr>
          <p:spPr>
            <a:xfrm rot="19842593">
              <a:off x="3776623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現在</a:t>
              </a:r>
              <a:endParaRPr kumimoji="1" lang="en-US" altLang="ja-JP" sz="2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15" name="四角形: 1 つの角を切り取り 1 つの角を丸める 14">
              <a:extLst>
                <a:ext uri="{FF2B5EF4-FFF2-40B4-BE49-F238E27FC236}">
                  <a16:creationId xmlns:a16="http://schemas.microsoft.com/office/drawing/2014/main" id="{09AC1B85-B47F-4F1A-A719-8C4CEAD6ABE8}"/>
                </a:ext>
              </a:extLst>
            </p:cNvPr>
            <p:cNvSpPr/>
            <p:nvPr/>
          </p:nvSpPr>
          <p:spPr>
            <a:xfrm rot="19842593">
              <a:off x="6355034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未来</a:t>
              </a: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17A6EA78-8A44-4082-BF64-3E7AC0A00384}"/>
              </a:ext>
            </a:extLst>
          </p:cNvPr>
          <p:cNvGrpSpPr/>
          <p:nvPr/>
        </p:nvGrpSpPr>
        <p:grpSpPr>
          <a:xfrm>
            <a:off x="7973518" y="2153167"/>
            <a:ext cx="3073122" cy="526263"/>
            <a:chOff x="3196241" y="2119058"/>
            <a:chExt cx="2138408" cy="526263"/>
          </a:xfrm>
        </p:grpSpPr>
        <p:sp>
          <p:nvSpPr>
            <p:cNvPr id="4" name="平行四辺形 3">
              <a:extLst>
                <a:ext uri="{FF2B5EF4-FFF2-40B4-BE49-F238E27FC236}">
                  <a16:creationId xmlns:a16="http://schemas.microsoft.com/office/drawing/2014/main" id="{2E2E4600-83B9-4E11-95CC-FF52B017E25A}"/>
                </a:ext>
              </a:extLst>
            </p:cNvPr>
            <p:cNvSpPr/>
            <p:nvPr/>
          </p:nvSpPr>
          <p:spPr>
            <a:xfrm rot="1872237">
              <a:off x="3196241" y="2119061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平行四辺形 16">
              <a:extLst>
                <a:ext uri="{FF2B5EF4-FFF2-40B4-BE49-F238E27FC236}">
                  <a16:creationId xmlns:a16="http://schemas.microsoft.com/office/drawing/2014/main" id="{965089A2-F3CB-4D57-8286-A09A8F503907}"/>
                </a:ext>
              </a:extLst>
            </p:cNvPr>
            <p:cNvSpPr/>
            <p:nvPr/>
          </p:nvSpPr>
          <p:spPr>
            <a:xfrm rot="1872237">
              <a:off x="3510756" y="2119061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平行四辺形 17">
              <a:extLst>
                <a:ext uri="{FF2B5EF4-FFF2-40B4-BE49-F238E27FC236}">
                  <a16:creationId xmlns:a16="http://schemas.microsoft.com/office/drawing/2014/main" id="{7CFBE83F-DAC7-4106-9037-17615EF9245D}"/>
                </a:ext>
              </a:extLst>
            </p:cNvPr>
            <p:cNvSpPr/>
            <p:nvPr/>
          </p:nvSpPr>
          <p:spPr>
            <a:xfrm rot="1872237">
              <a:off x="3797361" y="2119061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平行四辺形 18">
              <a:extLst>
                <a:ext uri="{FF2B5EF4-FFF2-40B4-BE49-F238E27FC236}">
                  <a16:creationId xmlns:a16="http://schemas.microsoft.com/office/drawing/2014/main" id="{505EB3BC-D7F9-464E-802D-526D7BE57DDB}"/>
                </a:ext>
              </a:extLst>
            </p:cNvPr>
            <p:cNvSpPr/>
            <p:nvPr/>
          </p:nvSpPr>
          <p:spPr>
            <a:xfrm rot="1872237">
              <a:off x="4094568" y="2119060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平行四辺形 19">
              <a:extLst>
                <a:ext uri="{FF2B5EF4-FFF2-40B4-BE49-F238E27FC236}">
                  <a16:creationId xmlns:a16="http://schemas.microsoft.com/office/drawing/2014/main" id="{A0BD577D-AA9F-4075-A871-961FD708F836}"/>
                </a:ext>
              </a:extLst>
            </p:cNvPr>
            <p:cNvSpPr/>
            <p:nvPr/>
          </p:nvSpPr>
          <p:spPr>
            <a:xfrm rot="1872237">
              <a:off x="4361563" y="2119059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平行四辺形 20">
              <a:extLst>
                <a:ext uri="{FF2B5EF4-FFF2-40B4-BE49-F238E27FC236}">
                  <a16:creationId xmlns:a16="http://schemas.microsoft.com/office/drawing/2014/main" id="{737C25B3-69B1-454C-9A57-DEADED0BAAA9}"/>
                </a:ext>
              </a:extLst>
            </p:cNvPr>
            <p:cNvSpPr/>
            <p:nvPr/>
          </p:nvSpPr>
          <p:spPr>
            <a:xfrm rot="1872237">
              <a:off x="4660702" y="2119059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平行四辺形 21">
              <a:extLst>
                <a:ext uri="{FF2B5EF4-FFF2-40B4-BE49-F238E27FC236}">
                  <a16:creationId xmlns:a16="http://schemas.microsoft.com/office/drawing/2014/main" id="{4579F1D5-9501-4844-BF4C-69D2AB2B5D44}"/>
                </a:ext>
              </a:extLst>
            </p:cNvPr>
            <p:cNvSpPr/>
            <p:nvPr/>
          </p:nvSpPr>
          <p:spPr>
            <a:xfrm rot="1872237">
              <a:off x="4949925" y="2119058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平行四辺形 22">
              <a:extLst>
                <a:ext uri="{FF2B5EF4-FFF2-40B4-BE49-F238E27FC236}">
                  <a16:creationId xmlns:a16="http://schemas.microsoft.com/office/drawing/2014/main" id="{04942F1B-0CDC-4028-BFA6-3EACD066BB15}"/>
                </a:ext>
              </a:extLst>
            </p:cNvPr>
            <p:cNvSpPr/>
            <p:nvPr/>
          </p:nvSpPr>
          <p:spPr>
            <a:xfrm rot="1872237">
              <a:off x="5221922" y="2119058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79807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4073A-B858-40DC-90F8-800E556C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40" y="88086"/>
            <a:ext cx="11490960" cy="960539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ja-JP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未来形：「～でしょう」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F7B073-A9B3-49F6-9187-765D3EB0D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120" y="3059835"/>
            <a:ext cx="11562080" cy="37100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①私は来週，サッカーをするつもりです。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	</a:t>
            </a:r>
            <a:r>
              <a:rPr lang="en-US" altLang="ja-JP" b="1" dirty="0"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I </a:t>
            </a:r>
            <a:r>
              <a:rPr lang="en-US" altLang="ja-JP" b="1" u="sng" dirty="0">
                <a:solidFill>
                  <a:srgbClr val="FF0000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will</a:t>
            </a:r>
            <a:r>
              <a:rPr lang="en-US" altLang="ja-JP" b="1" dirty="0">
                <a:solidFill>
                  <a:srgbClr val="FF0000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 play </a:t>
            </a:r>
            <a:r>
              <a:rPr lang="en-US" altLang="ja-JP" b="1" dirty="0"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soccer next week. </a:t>
            </a:r>
            <a:endParaRPr lang="ja-JP" altLang="en-US" b="1" dirty="0">
              <a:latin typeface="Comic Sans MS" panose="030F0702030302020204" pitchFamily="66" charset="0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②彼らはその病院を訪問することになっている。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	</a:t>
            </a:r>
            <a:r>
              <a:rPr lang="en-US" altLang="ja-JP" b="1" dirty="0"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They </a:t>
            </a:r>
            <a:r>
              <a:rPr lang="en-US" altLang="ja-JP" b="1" u="sng" dirty="0">
                <a:solidFill>
                  <a:srgbClr val="FF0000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are going to</a:t>
            </a:r>
            <a:r>
              <a:rPr lang="en-US" altLang="ja-JP" b="1" dirty="0">
                <a:solidFill>
                  <a:srgbClr val="FF0000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 visit </a:t>
            </a:r>
            <a:r>
              <a:rPr lang="en-US" altLang="ja-JP" b="1" dirty="0"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the hospital.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③明日は晴れるでしょう。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	</a:t>
            </a:r>
            <a:r>
              <a:rPr lang="en-US" altLang="ja-JP" b="1" dirty="0"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It </a:t>
            </a:r>
            <a:r>
              <a:rPr lang="en-US" altLang="ja-JP" b="1" u="sng" dirty="0">
                <a:solidFill>
                  <a:srgbClr val="FF0000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will</a:t>
            </a:r>
            <a:r>
              <a:rPr lang="en-US" altLang="ja-JP" b="1" dirty="0">
                <a:solidFill>
                  <a:srgbClr val="FF0000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 be </a:t>
            </a:r>
            <a:r>
              <a:rPr lang="en-US" altLang="ja-JP" b="1" dirty="0"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sunny tomorrow.</a:t>
            </a:r>
            <a:endParaRPr lang="ja-JP" altLang="en-US" b="1" dirty="0">
              <a:latin typeface="Comic Sans MS" panose="030F0702030302020204" pitchFamily="66" charset="0"/>
              <a:ea typeface="HGS創英角ﾎﾟｯﾌﾟ体" panose="040B0A00000000000000" pitchFamily="50" charset="-128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13884EA-3198-4E02-B2E9-CDAB9926887C}"/>
              </a:ext>
            </a:extLst>
          </p:cNvPr>
          <p:cNvGrpSpPr/>
          <p:nvPr/>
        </p:nvGrpSpPr>
        <p:grpSpPr>
          <a:xfrm>
            <a:off x="396241" y="1463616"/>
            <a:ext cx="11490960" cy="1352281"/>
            <a:chOff x="201337" y="1326050"/>
            <a:chExt cx="7995895" cy="1352281"/>
          </a:xfrm>
        </p:grpSpPr>
        <p:sp>
          <p:nvSpPr>
            <p:cNvPr id="5" name="矢印: 右 4">
              <a:extLst>
                <a:ext uri="{FF2B5EF4-FFF2-40B4-BE49-F238E27FC236}">
                  <a16:creationId xmlns:a16="http://schemas.microsoft.com/office/drawing/2014/main" id="{F16984F2-6832-4535-B03D-002D4BF65B2E}"/>
                </a:ext>
              </a:extLst>
            </p:cNvPr>
            <p:cNvSpPr/>
            <p:nvPr/>
          </p:nvSpPr>
          <p:spPr>
            <a:xfrm>
              <a:off x="201337" y="2126425"/>
              <a:ext cx="7995895" cy="268447"/>
            </a:xfrm>
            <a:prstGeom prst="rightArrow">
              <a:avLst>
                <a:gd name="adj1" fmla="val 37500"/>
                <a:gd name="adj2" fmla="val 50000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加算記号 5">
              <a:extLst>
                <a:ext uri="{FF2B5EF4-FFF2-40B4-BE49-F238E27FC236}">
                  <a16:creationId xmlns:a16="http://schemas.microsoft.com/office/drawing/2014/main" id="{036D6F65-8B62-4A3F-95D7-C47523EA5802}"/>
                </a:ext>
              </a:extLst>
            </p:cNvPr>
            <p:cNvSpPr/>
            <p:nvPr/>
          </p:nvSpPr>
          <p:spPr>
            <a:xfrm>
              <a:off x="3657359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加算記号 9">
              <a:extLst>
                <a:ext uri="{FF2B5EF4-FFF2-40B4-BE49-F238E27FC236}">
                  <a16:creationId xmlns:a16="http://schemas.microsoft.com/office/drawing/2014/main" id="{C0B99132-1B51-4449-B645-4EA45A922FE3}"/>
                </a:ext>
              </a:extLst>
            </p:cNvPr>
            <p:cNvSpPr/>
            <p:nvPr/>
          </p:nvSpPr>
          <p:spPr>
            <a:xfrm>
              <a:off x="1084092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加算記号 11">
              <a:extLst>
                <a:ext uri="{FF2B5EF4-FFF2-40B4-BE49-F238E27FC236}">
                  <a16:creationId xmlns:a16="http://schemas.microsoft.com/office/drawing/2014/main" id="{CC70DB43-7738-4A5F-8FCF-B794CE7B1E8D}"/>
                </a:ext>
              </a:extLst>
            </p:cNvPr>
            <p:cNvSpPr/>
            <p:nvPr/>
          </p:nvSpPr>
          <p:spPr>
            <a:xfrm>
              <a:off x="6230626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四角形: 1 つの角を切り取り 1 つの角を丸める 12">
              <a:extLst>
                <a:ext uri="{FF2B5EF4-FFF2-40B4-BE49-F238E27FC236}">
                  <a16:creationId xmlns:a16="http://schemas.microsoft.com/office/drawing/2014/main" id="{FFB4E9DD-1805-47D1-8FF3-3E64C85F326A}"/>
                </a:ext>
              </a:extLst>
            </p:cNvPr>
            <p:cNvSpPr/>
            <p:nvPr/>
          </p:nvSpPr>
          <p:spPr>
            <a:xfrm rot="19842593">
              <a:off x="1245875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過去</a:t>
              </a:r>
            </a:p>
          </p:txBody>
        </p:sp>
        <p:sp>
          <p:nvSpPr>
            <p:cNvPr id="14" name="四角形: 1 つの角を切り取り 1 つの角を丸める 13">
              <a:extLst>
                <a:ext uri="{FF2B5EF4-FFF2-40B4-BE49-F238E27FC236}">
                  <a16:creationId xmlns:a16="http://schemas.microsoft.com/office/drawing/2014/main" id="{877B67FE-9FBF-4B5B-A523-2788D44FA9E0}"/>
                </a:ext>
              </a:extLst>
            </p:cNvPr>
            <p:cNvSpPr/>
            <p:nvPr/>
          </p:nvSpPr>
          <p:spPr>
            <a:xfrm rot="19842593">
              <a:off x="3776623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現在</a:t>
              </a:r>
              <a:endParaRPr kumimoji="1" lang="en-US" altLang="ja-JP" sz="2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15" name="四角形: 1 つの角を切り取り 1 つの角を丸める 14">
              <a:extLst>
                <a:ext uri="{FF2B5EF4-FFF2-40B4-BE49-F238E27FC236}">
                  <a16:creationId xmlns:a16="http://schemas.microsoft.com/office/drawing/2014/main" id="{09AC1B85-B47F-4F1A-A719-8C4CEAD6ABE8}"/>
                </a:ext>
              </a:extLst>
            </p:cNvPr>
            <p:cNvSpPr/>
            <p:nvPr/>
          </p:nvSpPr>
          <p:spPr>
            <a:xfrm rot="19842593">
              <a:off x="6355034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未来</a:t>
              </a: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17A6EA78-8A44-4082-BF64-3E7AC0A00384}"/>
              </a:ext>
            </a:extLst>
          </p:cNvPr>
          <p:cNvGrpSpPr/>
          <p:nvPr/>
        </p:nvGrpSpPr>
        <p:grpSpPr>
          <a:xfrm>
            <a:off x="8014159" y="2127188"/>
            <a:ext cx="3073122" cy="526263"/>
            <a:chOff x="3196241" y="2119058"/>
            <a:chExt cx="2138408" cy="526263"/>
          </a:xfrm>
        </p:grpSpPr>
        <p:sp>
          <p:nvSpPr>
            <p:cNvPr id="4" name="平行四辺形 3">
              <a:extLst>
                <a:ext uri="{FF2B5EF4-FFF2-40B4-BE49-F238E27FC236}">
                  <a16:creationId xmlns:a16="http://schemas.microsoft.com/office/drawing/2014/main" id="{2E2E4600-83B9-4E11-95CC-FF52B017E25A}"/>
                </a:ext>
              </a:extLst>
            </p:cNvPr>
            <p:cNvSpPr/>
            <p:nvPr/>
          </p:nvSpPr>
          <p:spPr>
            <a:xfrm rot="1872237">
              <a:off x="3196241" y="2119061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平行四辺形 16">
              <a:extLst>
                <a:ext uri="{FF2B5EF4-FFF2-40B4-BE49-F238E27FC236}">
                  <a16:creationId xmlns:a16="http://schemas.microsoft.com/office/drawing/2014/main" id="{965089A2-F3CB-4D57-8286-A09A8F503907}"/>
                </a:ext>
              </a:extLst>
            </p:cNvPr>
            <p:cNvSpPr/>
            <p:nvPr/>
          </p:nvSpPr>
          <p:spPr>
            <a:xfrm rot="1872237">
              <a:off x="3510756" y="2119061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平行四辺形 17">
              <a:extLst>
                <a:ext uri="{FF2B5EF4-FFF2-40B4-BE49-F238E27FC236}">
                  <a16:creationId xmlns:a16="http://schemas.microsoft.com/office/drawing/2014/main" id="{7CFBE83F-DAC7-4106-9037-17615EF9245D}"/>
                </a:ext>
              </a:extLst>
            </p:cNvPr>
            <p:cNvSpPr/>
            <p:nvPr/>
          </p:nvSpPr>
          <p:spPr>
            <a:xfrm rot="1872237">
              <a:off x="3797361" y="2119061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平行四辺形 18">
              <a:extLst>
                <a:ext uri="{FF2B5EF4-FFF2-40B4-BE49-F238E27FC236}">
                  <a16:creationId xmlns:a16="http://schemas.microsoft.com/office/drawing/2014/main" id="{505EB3BC-D7F9-464E-802D-526D7BE57DDB}"/>
                </a:ext>
              </a:extLst>
            </p:cNvPr>
            <p:cNvSpPr/>
            <p:nvPr/>
          </p:nvSpPr>
          <p:spPr>
            <a:xfrm rot="1872237">
              <a:off x="4094568" y="2119060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平行四辺形 19">
              <a:extLst>
                <a:ext uri="{FF2B5EF4-FFF2-40B4-BE49-F238E27FC236}">
                  <a16:creationId xmlns:a16="http://schemas.microsoft.com/office/drawing/2014/main" id="{A0BD577D-AA9F-4075-A871-961FD708F836}"/>
                </a:ext>
              </a:extLst>
            </p:cNvPr>
            <p:cNvSpPr/>
            <p:nvPr/>
          </p:nvSpPr>
          <p:spPr>
            <a:xfrm rot="1872237">
              <a:off x="4361563" y="2119059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平行四辺形 20">
              <a:extLst>
                <a:ext uri="{FF2B5EF4-FFF2-40B4-BE49-F238E27FC236}">
                  <a16:creationId xmlns:a16="http://schemas.microsoft.com/office/drawing/2014/main" id="{737C25B3-69B1-454C-9A57-DEADED0BAAA9}"/>
                </a:ext>
              </a:extLst>
            </p:cNvPr>
            <p:cNvSpPr/>
            <p:nvPr/>
          </p:nvSpPr>
          <p:spPr>
            <a:xfrm rot="1872237">
              <a:off x="4660702" y="2119059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平行四辺形 21">
              <a:extLst>
                <a:ext uri="{FF2B5EF4-FFF2-40B4-BE49-F238E27FC236}">
                  <a16:creationId xmlns:a16="http://schemas.microsoft.com/office/drawing/2014/main" id="{4579F1D5-9501-4844-BF4C-69D2AB2B5D44}"/>
                </a:ext>
              </a:extLst>
            </p:cNvPr>
            <p:cNvSpPr/>
            <p:nvPr/>
          </p:nvSpPr>
          <p:spPr>
            <a:xfrm rot="1872237">
              <a:off x="4949925" y="2119058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平行四辺形 22">
              <a:extLst>
                <a:ext uri="{FF2B5EF4-FFF2-40B4-BE49-F238E27FC236}">
                  <a16:creationId xmlns:a16="http://schemas.microsoft.com/office/drawing/2014/main" id="{04942F1B-0CDC-4028-BFA6-3EACD066BB15}"/>
                </a:ext>
              </a:extLst>
            </p:cNvPr>
            <p:cNvSpPr/>
            <p:nvPr/>
          </p:nvSpPr>
          <p:spPr>
            <a:xfrm rot="1872237">
              <a:off x="5221922" y="2119058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79947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水, テーブル, 大きい, 波 が含まれている画像&#10;&#10;自動的に生成された説明">
            <a:extLst>
              <a:ext uri="{FF2B5EF4-FFF2-40B4-BE49-F238E27FC236}">
                <a16:creationId xmlns:a16="http://schemas.microsoft.com/office/drawing/2014/main" id="{224EFA2F-99F1-4904-B07E-EB567C8FDE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12500" b="-6911"/>
          <a:stretch/>
        </p:blipFill>
        <p:spPr>
          <a:xfrm>
            <a:off x="0" y="0"/>
            <a:ext cx="12192000" cy="7331978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0CA1350-E171-4677-97EF-A9982CB7AB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2215" y="4229100"/>
            <a:ext cx="8682615" cy="963386"/>
          </a:xfrm>
        </p:spPr>
        <p:txBody>
          <a:bodyPr>
            <a:normAutofit fontScale="90000"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君もタイムトラベラー！❶</a:t>
            </a:r>
            <a:endParaRPr kumimoji="1" lang="ja-JP" altLang="en-US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8F5D780-D5AC-48DC-9044-E2AEEDCDC3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7371" y="5543550"/>
            <a:ext cx="6351814" cy="498535"/>
          </a:xfrm>
        </p:spPr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英語の時制：時間の感覚を使いこなそう！</a:t>
            </a:r>
          </a:p>
          <a:p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" name="矢印: 左右 3">
            <a:extLst>
              <a:ext uri="{FF2B5EF4-FFF2-40B4-BE49-F238E27FC236}">
                <a16:creationId xmlns:a16="http://schemas.microsoft.com/office/drawing/2014/main" id="{C72103F5-57F6-4DD4-99CA-35C31C91E472}"/>
              </a:ext>
            </a:extLst>
          </p:cNvPr>
          <p:cNvSpPr/>
          <p:nvPr/>
        </p:nvSpPr>
        <p:spPr>
          <a:xfrm>
            <a:off x="1932215" y="5192487"/>
            <a:ext cx="8530451" cy="351063"/>
          </a:xfrm>
          <a:prstGeom prst="leftRightArrow">
            <a:avLst/>
          </a:prstGeom>
          <a:gradFill flip="none" rotWithShape="1">
            <a:gsLst>
              <a:gs pos="0">
                <a:srgbClr val="FF0000"/>
              </a:gs>
              <a:gs pos="45000">
                <a:schemeClr val="bg1"/>
              </a:gs>
              <a:gs pos="29000">
                <a:srgbClr val="FFFF00"/>
              </a:gs>
              <a:gs pos="14000">
                <a:srgbClr val="FFC000"/>
              </a:gs>
              <a:gs pos="60000">
                <a:schemeClr val="accent1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  <a:gs pos="74000">
                <a:schemeClr val="accent1">
                  <a:lumMod val="75000"/>
                </a:schemeClr>
              </a:gs>
              <a:gs pos="87000">
                <a:srgbClr val="92D05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454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F2A7CCDA-10AF-4062-98A5-16D4B57E7A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＋現在完了形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A24BD9AC-57C4-45F7-B038-9C9E78150A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006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水, テーブル, 大きい, 波 が含まれている画像&#10;&#10;自動的に生成された説明">
            <a:extLst>
              <a:ext uri="{FF2B5EF4-FFF2-40B4-BE49-F238E27FC236}">
                <a16:creationId xmlns:a16="http://schemas.microsoft.com/office/drawing/2014/main" id="{224EFA2F-99F1-4904-B07E-EB567C8FDE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12500" b="-6911"/>
          <a:stretch/>
        </p:blipFill>
        <p:spPr>
          <a:xfrm>
            <a:off x="0" y="0"/>
            <a:ext cx="12192000" cy="7331978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0CA1350-E171-4677-97EF-A9982CB7AB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2215" y="4229100"/>
            <a:ext cx="8682615" cy="963386"/>
          </a:xfrm>
        </p:spPr>
        <p:txBody>
          <a:bodyPr>
            <a:normAutofit fontScale="90000"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君もタイムトラベラー！❷</a:t>
            </a:r>
            <a:endParaRPr kumimoji="1" lang="ja-JP" altLang="en-US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8F5D780-D5AC-48DC-9044-E2AEEDCDC3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7371" y="5543550"/>
            <a:ext cx="6351814" cy="498535"/>
          </a:xfrm>
        </p:spPr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英語の時制：時間の感覚を使いこなそう！</a:t>
            </a:r>
          </a:p>
          <a:p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" name="矢印: 左右 3">
            <a:extLst>
              <a:ext uri="{FF2B5EF4-FFF2-40B4-BE49-F238E27FC236}">
                <a16:creationId xmlns:a16="http://schemas.microsoft.com/office/drawing/2014/main" id="{C72103F5-57F6-4DD4-99CA-35C31C91E472}"/>
              </a:ext>
            </a:extLst>
          </p:cNvPr>
          <p:cNvSpPr/>
          <p:nvPr/>
        </p:nvSpPr>
        <p:spPr>
          <a:xfrm>
            <a:off x="1932215" y="5192487"/>
            <a:ext cx="8530451" cy="351063"/>
          </a:xfrm>
          <a:prstGeom prst="leftRightArrow">
            <a:avLst/>
          </a:prstGeom>
          <a:gradFill flip="none" rotWithShape="1">
            <a:gsLst>
              <a:gs pos="0">
                <a:srgbClr val="FF0000"/>
              </a:gs>
              <a:gs pos="45000">
                <a:schemeClr val="bg1"/>
              </a:gs>
              <a:gs pos="29000">
                <a:srgbClr val="FFFF00"/>
              </a:gs>
              <a:gs pos="14000">
                <a:srgbClr val="FFC000"/>
              </a:gs>
              <a:gs pos="60000">
                <a:schemeClr val="accent1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  <a:gs pos="74000">
                <a:schemeClr val="accent1">
                  <a:lumMod val="75000"/>
                </a:schemeClr>
              </a:gs>
              <a:gs pos="87000">
                <a:srgbClr val="92D05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4294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4073A-B858-40DC-90F8-800E556C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88086"/>
            <a:ext cx="11528611" cy="960539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ja-JP" altLang="en-US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現在形：「～する」</a:t>
            </a:r>
            <a:r>
              <a:rPr lang="en-US" altLang="ja-JP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,</a:t>
            </a:r>
            <a:r>
              <a:rPr lang="ja-JP" altLang="en-US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「～です」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F7B073-A9B3-49F6-9187-765D3EB0D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694" y="3059835"/>
            <a:ext cx="11528611" cy="3710081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①私は学生です。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②私は毎日音楽を聞きます。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③彼は大阪に住んでいる。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13884EA-3198-4E02-B2E9-CDAB9926887C}"/>
              </a:ext>
            </a:extLst>
          </p:cNvPr>
          <p:cNvGrpSpPr/>
          <p:nvPr/>
        </p:nvGrpSpPr>
        <p:grpSpPr>
          <a:xfrm>
            <a:off x="331695" y="1463616"/>
            <a:ext cx="11528612" cy="1521631"/>
            <a:chOff x="201337" y="1326050"/>
            <a:chExt cx="7995895" cy="1352281"/>
          </a:xfrm>
        </p:grpSpPr>
        <p:sp>
          <p:nvSpPr>
            <p:cNvPr id="5" name="矢印: 右 4">
              <a:extLst>
                <a:ext uri="{FF2B5EF4-FFF2-40B4-BE49-F238E27FC236}">
                  <a16:creationId xmlns:a16="http://schemas.microsoft.com/office/drawing/2014/main" id="{F16984F2-6832-4535-B03D-002D4BF65B2E}"/>
                </a:ext>
              </a:extLst>
            </p:cNvPr>
            <p:cNvSpPr/>
            <p:nvPr/>
          </p:nvSpPr>
          <p:spPr>
            <a:xfrm>
              <a:off x="201337" y="2126425"/>
              <a:ext cx="7995895" cy="268447"/>
            </a:xfrm>
            <a:prstGeom prst="rightArrow">
              <a:avLst>
                <a:gd name="adj1" fmla="val 37500"/>
                <a:gd name="adj2" fmla="val 50000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加算記号 5">
              <a:extLst>
                <a:ext uri="{FF2B5EF4-FFF2-40B4-BE49-F238E27FC236}">
                  <a16:creationId xmlns:a16="http://schemas.microsoft.com/office/drawing/2014/main" id="{036D6F65-8B62-4A3F-95D7-C47523EA5802}"/>
                </a:ext>
              </a:extLst>
            </p:cNvPr>
            <p:cNvSpPr/>
            <p:nvPr/>
          </p:nvSpPr>
          <p:spPr>
            <a:xfrm>
              <a:off x="3657359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加算記号 9">
              <a:extLst>
                <a:ext uri="{FF2B5EF4-FFF2-40B4-BE49-F238E27FC236}">
                  <a16:creationId xmlns:a16="http://schemas.microsoft.com/office/drawing/2014/main" id="{C0B99132-1B51-4449-B645-4EA45A922FE3}"/>
                </a:ext>
              </a:extLst>
            </p:cNvPr>
            <p:cNvSpPr/>
            <p:nvPr/>
          </p:nvSpPr>
          <p:spPr>
            <a:xfrm>
              <a:off x="1084092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加算記号 11">
              <a:extLst>
                <a:ext uri="{FF2B5EF4-FFF2-40B4-BE49-F238E27FC236}">
                  <a16:creationId xmlns:a16="http://schemas.microsoft.com/office/drawing/2014/main" id="{CC70DB43-7738-4A5F-8FCF-B794CE7B1E8D}"/>
                </a:ext>
              </a:extLst>
            </p:cNvPr>
            <p:cNvSpPr/>
            <p:nvPr/>
          </p:nvSpPr>
          <p:spPr>
            <a:xfrm>
              <a:off x="6230626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四角形: 1 つの角を切り取り 1 つの角を丸める 12">
              <a:extLst>
                <a:ext uri="{FF2B5EF4-FFF2-40B4-BE49-F238E27FC236}">
                  <a16:creationId xmlns:a16="http://schemas.microsoft.com/office/drawing/2014/main" id="{FFB4E9DD-1805-47D1-8FF3-3E64C85F326A}"/>
                </a:ext>
              </a:extLst>
            </p:cNvPr>
            <p:cNvSpPr/>
            <p:nvPr/>
          </p:nvSpPr>
          <p:spPr>
            <a:xfrm rot="19842593">
              <a:off x="1245875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過去</a:t>
              </a:r>
            </a:p>
          </p:txBody>
        </p:sp>
        <p:sp>
          <p:nvSpPr>
            <p:cNvPr id="14" name="四角形: 1 つの角を切り取り 1 つの角を丸める 13">
              <a:extLst>
                <a:ext uri="{FF2B5EF4-FFF2-40B4-BE49-F238E27FC236}">
                  <a16:creationId xmlns:a16="http://schemas.microsoft.com/office/drawing/2014/main" id="{877B67FE-9FBF-4B5B-A523-2788D44FA9E0}"/>
                </a:ext>
              </a:extLst>
            </p:cNvPr>
            <p:cNvSpPr/>
            <p:nvPr/>
          </p:nvSpPr>
          <p:spPr>
            <a:xfrm rot="19842593">
              <a:off x="3776623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現在</a:t>
              </a:r>
              <a:endParaRPr kumimoji="1" lang="en-US" altLang="ja-JP" sz="2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15" name="四角形: 1 つの角を切り取り 1 つの角を丸める 14">
              <a:extLst>
                <a:ext uri="{FF2B5EF4-FFF2-40B4-BE49-F238E27FC236}">
                  <a16:creationId xmlns:a16="http://schemas.microsoft.com/office/drawing/2014/main" id="{09AC1B85-B47F-4F1A-A719-8C4CEAD6ABE8}"/>
                </a:ext>
              </a:extLst>
            </p:cNvPr>
            <p:cNvSpPr/>
            <p:nvPr/>
          </p:nvSpPr>
          <p:spPr>
            <a:xfrm rot="19842593">
              <a:off x="6355034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未来</a:t>
              </a:r>
            </a:p>
          </p:txBody>
        </p:sp>
      </p:grpSp>
      <p:sp>
        <p:nvSpPr>
          <p:cNvPr id="4" name="平行四辺形 3">
            <a:extLst>
              <a:ext uri="{FF2B5EF4-FFF2-40B4-BE49-F238E27FC236}">
                <a16:creationId xmlns:a16="http://schemas.microsoft.com/office/drawing/2014/main" id="{2E2E4600-83B9-4E11-95CC-FF52B017E25A}"/>
              </a:ext>
            </a:extLst>
          </p:cNvPr>
          <p:cNvSpPr/>
          <p:nvPr/>
        </p:nvSpPr>
        <p:spPr>
          <a:xfrm rot="1872237">
            <a:off x="4680031" y="2115360"/>
            <a:ext cx="162531" cy="592165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平行四辺形 16">
            <a:extLst>
              <a:ext uri="{FF2B5EF4-FFF2-40B4-BE49-F238E27FC236}">
                <a16:creationId xmlns:a16="http://schemas.microsoft.com/office/drawing/2014/main" id="{965089A2-F3CB-4D57-8286-A09A8F503907}"/>
              </a:ext>
            </a:extLst>
          </p:cNvPr>
          <p:cNvSpPr/>
          <p:nvPr/>
        </p:nvSpPr>
        <p:spPr>
          <a:xfrm rot="1872237">
            <a:off x="4994546" y="2115360"/>
            <a:ext cx="162531" cy="592165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平行四辺形 17">
            <a:extLst>
              <a:ext uri="{FF2B5EF4-FFF2-40B4-BE49-F238E27FC236}">
                <a16:creationId xmlns:a16="http://schemas.microsoft.com/office/drawing/2014/main" id="{7CFBE83F-DAC7-4106-9037-17615EF9245D}"/>
              </a:ext>
            </a:extLst>
          </p:cNvPr>
          <p:cNvSpPr/>
          <p:nvPr/>
        </p:nvSpPr>
        <p:spPr>
          <a:xfrm rot="1872237">
            <a:off x="5281151" y="2115360"/>
            <a:ext cx="162531" cy="592165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平行四辺形 18">
            <a:extLst>
              <a:ext uri="{FF2B5EF4-FFF2-40B4-BE49-F238E27FC236}">
                <a16:creationId xmlns:a16="http://schemas.microsoft.com/office/drawing/2014/main" id="{505EB3BC-D7F9-464E-802D-526D7BE57DDB}"/>
              </a:ext>
            </a:extLst>
          </p:cNvPr>
          <p:cNvSpPr/>
          <p:nvPr/>
        </p:nvSpPr>
        <p:spPr>
          <a:xfrm rot="1872237">
            <a:off x="5578358" y="2115359"/>
            <a:ext cx="162531" cy="592165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平行四辺形 19">
            <a:extLst>
              <a:ext uri="{FF2B5EF4-FFF2-40B4-BE49-F238E27FC236}">
                <a16:creationId xmlns:a16="http://schemas.microsoft.com/office/drawing/2014/main" id="{A0BD577D-AA9F-4075-A871-961FD708F836}"/>
              </a:ext>
            </a:extLst>
          </p:cNvPr>
          <p:cNvSpPr/>
          <p:nvPr/>
        </p:nvSpPr>
        <p:spPr>
          <a:xfrm rot="1872237">
            <a:off x="5845353" y="2115358"/>
            <a:ext cx="162531" cy="592165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平行四辺形 20">
            <a:extLst>
              <a:ext uri="{FF2B5EF4-FFF2-40B4-BE49-F238E27FC236}">
                <a16:creationId xmlns:a16="http://schemas.microsoft.com/office/drawing/2014/main" id="{737C25B3-69B1-454C-9A57-DEADED0BAAA9}"/>
              </a:ext>
            </a:extLst>
          </p:cNvPr>
          <p:cNvSpPr/>
          <p:nvPr/>
        </p:nvSpPr>
        <p:spPr>
          <a:xfrm rot="1872237">
            <a:off x="6144492" y="2115358"/>
            <a:ext cx="162531" cy="592165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平行四辺形 21">
            <a:extLst>
              <a:ext uri="{FF2B5EF4-FFF2-40B4-BE49-F238E27FC236}">
                <a16:creationId xmlns:a16="http://schemas.microsoft.com/office/drawing/2014/main" id="{4579F1D5-9501-4844-BF4C-69D2AB2B5D44}"/>
              </a:ext>
            </a:extLst>
          </p:cNvPr>
          <p:cNvSpPr/>
          <p:nvPr/>
        </p:nvSpPr>
        <p:spPr>
          <a:xfrm rot="1872237">
            <a:off x="6433715" y="2115357"/>
            <a:ext cx="162531" cy="592165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平行四辺形 22">
            <a:extLst>
              <a:ext uri="{FF2B5EF4-FFF2-40B4-BE49-F238E27FC236}">
                <a16:creationId xmlns:a16="http://schemas.microsoft.com/office/drawing/2014/main" id="{04942F1B-0CDC-4028-BFA6-3EACD066BB15}"/>
              </a:ext>
            </a:extLst>
          </p:cNvPr>
          <p:cNvSpPr/>
          <p:nvPr/>
        </p:nvSpPr>
        <p:spPr>
          <a:xfrm rot="1872237">
            <a:off x="6705712" y="2115357"/>
            <a:ext cx="162531" cy="592165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180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4073A-B858-40DC-90F8-800E556C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88086"/>
            <a:ext cx="11511280" cy="960539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ja-JP" altLang="en-US" sz="32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現在完了形（継続）：「ずっと～している」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F7B073-A9B3-49F6-9187-765D3EB0D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3059835"/>
            <a:ext cx="11511280" cy="37100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①私は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15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年</a:t>
            </a:r>
            <a:r>
              <a:rPr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間ずっと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能代に</a:t>
            </a:r>
            <a:r>
              <a:rPr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住んでいる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。　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</a:t>
            </a:r>
            <a:endParaRPr lang="en-US" altLang="ja-JP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②私は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2015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年</a:t>
            </a:r>
            <a:r>
              <a:rPr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からずっと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能代に</a:t>
            </a:r>
            <a:r>
              <a:rPr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住んでいる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。</a:t>
            </a:r>
          </a:p>
          <a:p>
            <a:pPr marL="0" indent="0">
              <a:buNone/>
            </a:pPr>
            <a:r>
              <a:rPr lang="ja-JP" altLang="en-US" dirty="0"/>
              <a:t>　　　　　　</a:t>
            </a:r>
            <a:endParaRPr kumimoji="1" lang="ja-JP" altLang="en-US"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5E3C33BA-31A5-88D7-95D3-C79AAC94F1B1}"/>
              </a:ext>
            </a:extLst>
          </p:cNvPr>
          <p:cNvGrpSpPr/>
          <p:nvPr/>
        </p:nvGrpSpPr>
        <p:grpSpPr>
          <a:xfrm>
            <a:off x="355601" y="1407262"/>
            <a:ext cx="11511280" cy="1395701"/>
            <a:chOff x="355601" y="1407262"/>
            <a:chExt cx="11511280" cy="1395701"/>
          </a:xfrm>
        </p:grpSpPr>
        <p:sp>
          <p:nvSpPr>
            <p:cNvPr id="13" name="四角形: 1 つの角を切り取り 1 つの角を丸める 12">
              <a:extLst>
                <a:ext uri="{FF2B5EF4-FFF2-40B4-BE49-F238E27FC236}">
                  <a16:creationId xmlns:a16="http://schemas.microsoft.com/office/drawing/2014/main" id="{FFB4E9DD-1805-47D1-8FF3-3E64C85F326A}"/>
                </a:ext>
              </a:extLst>
            </p:cNvPr>
            <p:cNvSpPr/>
            <p:nvPr/>
          </p:nvSpPr>
          <p:spPr>
            <a:xfrm rot="19842593">
              <a:off x="1897651" y="1407262"/>
              <a:ext cx="1090612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過去</a:t>
              </a:r>
            </a:p>
          </p:txBody>
        </p: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4E0276DE-6FD9-7D7C-D325-56BADB607DC6}"/>
                </a:ext>
              </a:extLst>
            </p:cNvPr>
            <p:cNvGrpSpPr/>
            <p:nvPr/>
          </p:nvGrpSpPr>
          <p:grpSpPr>
            <a:xfrm>
              <a:off x="355601" y="1442837"/>
              <a:ext cx="11511280" cy="1360126"/>
              <a:chOff x="355601" y="1442837"/>
              <a:chExt cx="11511280" cy="1360126"/>
            </a:xfrm>
          </p:grpSpPr>
          <p:sp>
            <p:nvSpPr>
              <p:cNvPr id="5" name="矢印: 右 4">
                <a:extLst>
                  <a:ext uri="{FF2B5EF4-FFF2-40B4-BE49-F238E27FC236}">
                    <a16:creationId xmlns:a16="http://schemas.microsoft.com/office/drawing/2014/main" id="{F16984F2-6832-4535-B03D-002D4BF65B2E}"/>
                  </a:ext>
                </a:extLst>
              </p:cNvPr>
              <p:cNvSpPr/>
              <p:nvPr/>
            </p:nvSpPr>
            <p:spPr>
              <a:xfrm>
                <a:off x="355601" y="2251058"/>
                <a:ext cx="11511280" cy="268447"/>
              </a:xfrm>
              <a:prstGeom prst="rightArrow">
                <a:avLst>
                  <a:gd name="adj1" fmla="val 37500"/>
                  <a:gd name="adj2" fmla="val 50000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" name="加算記号 5">
                <a:extLst>
                  <a:ext uri="{FF2B5EF4-FFF2-40B4-BE49-F238E27FC236}">
                    <a16:creationId xmlns:a16="http://schemas.microsoft.com/office/drawing/2014/main" id="{036D6F65-8B62-4A3F-95D7-C47523EA5802}"/>
                  </a:ext>
                </a:extLst>
              </p:cNvPr>
              <p:cNvSpPr/>
              <p:nvPr/>
            </p:nvSpPr>
            <p:spPr>
              <a:xfrm>
                <a:off x="5630479" y="1931077"/>
                <a:ext cx="981218" cy="835366"/>
              </a:xfrm>
              <a:prstGeom prst="mathPlus">
                <a:avLst>
                  <a:gd name="adj1" fmla="val 9033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加算記号 9">
                <a:extLst>
                  <a:ext uri="{FF2B5EF4-FFF2-40B4-BE49-F238E27FC236}">
                    <a16:creationId xmlns:a16="http://schemas.microsoft.com/office/drawing/2014/main" id="{C0B99132-1B51-4449-B645-4EA45A922FE3}"/>
                  </a:ext>
                </a:extLst>
              </p:cNvPr>
              <p:cNvSpPr/>
              <p:nvPr/>
            </p:nvSpPr>
            <p:spPr>
              <a:xfrm>
                <a:off x="1642703" y="1943529"/>
                <a:ext cx="981218" cy="835366"/>
              </a:xfrm>
              <a:prstGeom prst="mathPlus">
                <a:avLst>
                  <a:gd name="adj1" fmla="val 9033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加算記号 11">
                <a:extLst>
                  <a:ext uri="{FF2B5EF4-FFF2-40B4-BE49-F238E27FC236}">
                    <a16:creationId xmlns:a16="http://schemas.microsoft.com/office/drawing/2014/main" id="{CC70DB43-7738-4A5F-8FCF-B794CE7B1E8D}"/>
                  </a:ext>
                </a:extLst>
              </p:cNvPr>
              <p:cNvSpPr/>
              <p:nvPr/>
            </p:nvSpPr>
            <p:spPr>
              <a:xfrm>
                <a:off x="9192126" y="1967597"/>
                <a:ext cx="981218" cy="835366"/>
              </a:xfrm>
              <a:prstGeom prst="mathPlus">
                <a:avLst>
                  <a:gd name="adj1" fmla="val 9033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四角形: 1 つの角を切り取り 1 つの角を丸める 13">
                <a:extLst>
                  <a:ext uri="{FF2B5EF4-FFF2-40B4-BE49-F238E27FC236}">
                    <a16:creationId xmlns:a16="http://schemas.microsoft.com/office/drawing/2014/main" id="{877B67FE-9FBF-4B5B-A523-2788D44FA9E0}"/>
                  </a:ext>
                </a:extLst>
              </p:cNvPr>
              <p:cNvSpPr/>
              <p:nvPr/>
            </p:nvSpPr>
            <p:spPr>
              <a:xfrm rot="19842593">
                <a:off x="5774299" y="1442837"/>
                <a:ext cx="1090612" cy="511713"/>
              </a:xfrm>
              <a:prstGeom prst="snipRoundRect">
                <a:avLst>
                  <a:gd name="adj1" fmla="val 0"/>
                  <a:gd name="adj2" fmla="val 16667"/>
                </a:avLst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kumimoji="1" lang="ja-JP" altLang="en-US" sz="2400" dirty="0">
                    <a:solidFill>
                      <a:schemeClr val="bg1"/>
                    </a:solidFill>
                    <a:latin typeface="HGS創英角ﾎﾟｯﾌﾟ体" panose="040B0A00000000000000" pitchFamily="50" charset="-128"/>
                    <a:ea typeface="HGS創英角ﾎﾟｯﾌﾟ体" panose="040B0A00000000000000" pitchFamily="50" charset="-128"/>
                  </a:rPr>
                  <a:t>現在</a:t>
                </a:r>
                <a:endParaRPr kumimoji="1" lang="en-US" altLang="ja-JP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endParaRPr>
              </a:p>
            </p:txBody>
          </p:sp>
          <p:sp>
            <p:nvSpPr>
              <p:cNvPr id="15" name="四角形: 1 つの角を切り取り 1 つの角を丸める 14">
                <a:extLst>
                  <a:ext uri="{FF2B5EF4-FFF2-40B4-BE49-F238E27FC236}">
                    <a16:creationId xmlns:a16="http://schemas.microsoft.com/office/drawing/2014/main" id="{09AC1B85-B47F-4F1A-A719-8C4CEAD6ABE8}"/>
                  </a:ext>
                </a:extLst>
              </p:cNvPr>
              <p:cNvSpPr/>
              <p:nvPr/>
            </p:nvSpPr>
            <p:spPr>
              <a:xfrm rot="19842593">
                <a:off x="9247585" y="1497601"/>
                <a:ext cx="1090612" cy="511713"/>
              </a:xfrm>
              <a:prstGeom prst="snipRoundRect">
                <a:avLst>
                  <a:gd name="adj1" fmla="val 0"/>
                  <a:gd name="adj2" fmla="val 16667"/>
                </a:avLst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kumimoji="1" lang="ja-JP" altLang="en-US" sz="2400" dirty="0">
                    <a:solidFill>
                      <a:schemeClr val="bg1"/>
                    </a:solidFill>
                    <a:latin typeface="HGS創英角ﾎﾟｯﾌﾟ体" panose="040B0A00000000000000" pitchFamily="50" charset="-128"/>
                    <a:ea typeface="HGS創英角ﾎﾟｯﾌﾟ体" panose="040B0A00000000000000" pitchFamily="50" charset="-128"/>
                  </a:rPr>
                  <a:t>未来</a:t>
                </a:r>
              </a:p>
            </p:txBody>
          </p:sp>
          <p:grpSp>
            <p:nvGrpSpPr>
              <p:cNvPr id="8" name="グループ化 7">
                <a:extLst>
                  <a:ext uri="{FF2B5EF4-FFF2-40B4-BE49-F238E27FC236}">
                    <a16:creationId xmlns:a16="http://schemas.microsoft.com/office/drawing/2014/main" id="{3CC68A8F-DBCD-41BD-9117-5CF7403DFD78}"/>
                  </a:ext>
                </a:extLst>
              </p:cNvPr>
              <p:cNvGrpSpPr/>
              <p:nvPr/>
            </p:nvGrpSpPr>
            <p:grpSpPr>
              <a:xfrm>
                <a:off x="3881163" y="2138576"/>
                <a:ext cx="3078556" cy="526263"/>
                <a:chOff x="3196241" y="2119058"/>
                <a:chExt cx="2138408" cy="526263"/>
              </a:xfrm>
            </p:grpSpPr>
            <p:sp>
              <p:nvSpPr>
                <p:cNvPr id="4" name="平行四辺形 3">
                  <a:extLst>
                    <a:ext uri="{FF2B5EF4-FFF2-40B4-BE49-F238E27FC236}">
                      <a16:creationId xmlns:a16="http://schemas.microsoft.com/office/drawing/2014/main" id="{2E2E4600-83B9-4E11-95CC-FF52B017E25A}"/>
                    </a:ext>
                  </a:extLst>
                </p:cNvPr>
                <p:cNvSpPr/>
                <p:nvPr/>
              </p:nvSpPr>
              <p:spPr>
                <a:xfrm rot="1872237">
                  <a:off x="3196241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" name="平行四辺形 16">
                  <a:extLst>
                    <a:ext uri="{FF2B5EF4-FFF2-40B4-BE49-F238E27FC236}">
                      <a16:creationId xmlns:a16="http://schemas.microsoft.com/office/drawing/2014/main" id="{965089A2-F3CB-4D57-8286-A09A8F503907}"/>
                    </a:ext>
                  </a:extLst>
                </p:cNvPr>
                <p:cNvSpPr/>
                <p:nvPr/>
              </p:nvSpPr>
              <p:spPr>
                <a:xfrm rot="1872237">
                  <a:off x="3510756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" name="平行四辺形 17">
                  <a:extLst>
                    <a:ext uri="{FF2B5EF4-FFF2-40B4-BE49-F238E27FC236}">
                      <a16:creationId xmlns:a16="http://schemas.microsoft.com/office/drawing/2014/main" id="{7CFBE83F-DAC7-4106-9037-17615EF9245D}"/>
                    </a:ext>
                  </a:extLst>
                </p:cNvPr>
                <p:cNvSpPr/>
                <p:nvPr/>
              </p:nvSpPr>
              <p:spPr>
                <a:xfrm rot="1872237">
                  <a:off x="3797361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" name="平行四辺形 18">
                  <a:extLst>
                    <a:ext uri="{FF2B5EF4-FFF2-40B4-BE49-F238E27FC236}">
                      <a16:creationId xmlns:a16="http://schemas.microsoft.com/office/drawing/2014/main" id="{505EB3BC-D7F9-464E-802D-526D7BE57DDB}"/>
                    </a:ext>
                  </a:extLst>
                </p:cNvPr>
                <p:cNvSpPr/>
                <p:nvPr/>
              </p:nvSpPr>
              <p:spPr>
                <a:xfrm rot="1872237">
                  <a:off x="4094568" y="2119060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" name="平行四辺形 19">
                  <a:extLst>
                    <a:ext uri="{FF2B5EF4-FFF2-40B4-BE49-F238E27FC236}">
                      <a16:creationId xmlns:a16="http://schemas.microsoft.com/office/drawing/2014/main" id="{A0BD577D-AA9F-4075-A871-961FD708F836}"/>
                    </a:ext>
                  </a:extLst>
                </p:cNvPr>
                <p:cNvSpPr/>
                <p:nvPr/>
              </p:nvSpPr>
              <p:spPr>
                <a:xfrm rot="1872237">
                  <a:off x="4361563" y="2119059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" name="平行四辺形 20">
                  <a:extLst>
                    <a:ext uri="{FF2B5EF4-FFF2-40B4-BE49-F238E27FC236}">
                      <a16:creationId xmlns:a16="http://schemas.microsoft.com/office/drawing/2014/main" id="{737C25B3-69B1-454C-9A57-DEADED0BAAA9}"/>
                    </a:ext>
                  </a:extLst>
                </p:cNvPr>
                <p:cNvSpPr/>
                <p:nvPr/>
              </p:nvSpPr>
              <p:spPr>
                <a:xfrm rot="1872237">
                  <a:off x="4660702" y="2119059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" name="平行四辺形 21">
                  <a:extLst>
                    <a:ext uri="{FF2B5EF4-FFF2-40B4-BE49-F238E27FC236}">
                      <a16:creationId xmlns:a16="http://schemas.microsoft.com/office/drawing/2014/main" id="{4579F1D5-9501-4844-BF4C-69D2AB2B5D44}"/>
                    </a:ext>
                  </a:extLst>
                </p:cNvPr>
                <p:cNvSpPr/>
                <p:nvPr/>
              </p:nvSpPr>
              <p:spPr>
                <a:xfrm rot="1872237">
                  <a:off x="4949925" y="2119058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" name="平行四辺形 22">
                  <a:extLst>
                    <a:ext uri="{FF2B5EF4-FFF2-40B4-BE49-F238E27FC236}">
                      <a16:creationId xmlns:a16="http://schemas.microsoft.com/office/drawing/2014/main" id="{04942F1B-0CDC-4028-BFA6-3EACD066BB15}"/>
                    </a:ext>
                  </a:extLst>
                </p:cNvPr>
                <p:cNvSpPr/>
                <p:nvPr/>
              </p:nvSpPr>
              <p:spPr>
                <a:xfrm rot="1872237">
                  <a:off x="5221922" y="2119058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" name="グループ化 23">
                <a:extLst>
                  <a:ext uri="{FF2B5EF4-FFF2-40B4-BE49-F238E27FC236}">
                    <a16:creationId xmlns:a16="http://schemas.microsoft.com/office/drawing/2014/main" id="{0C56916D-16C3-4920-9073-52288911639C}"/>
                  </a:ext>
                </a:extLst>
              </p:cNvPr>
              <p:cNvGrpSpPr/>
              <p:nvPr/>
            </p:nvGrpSpPr>
            <p:grpSpPr>
              <a:xfrm>
                <a:off x="444831" y="2134607"/>
                <a:ext cx="3078556" cy="526263"/>
                <a:chOff x="3196241" y="2119058"/>
                <a:chExt cx="2138408" cy="526263"/>
              </a:xfrm>
            </p:grpSpPr>
            <p:sp>
              <p:nvSpPr>
                <p:cNvPr id="25" name="平行四辺形 24">
                  <a:extLst>
                    <a:ext uri="{FF2B5EF4-FFF2-40B4-BE49-F238E27FC236}">
                      <a16:creationId xmlns:a16="http://schemas.microsoft.com/office/drawing/2014/main" id="{071B5214-B4F1-445C-BA8F-5922921550B2}"/>
                    </a:ext>
                  </a:extLst>
                </p:cNvPr>
                <p:cNvSpPr/>
                <p:nvPr/>
              </p:nvSpPr>
              <p:spPr>
                <a:xfrm rot="1872237">
                  <a:off x="3196241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" name="平行四辺形 25">
                  <a:extLst>
                    <a:ext uri="{FF2B5EF4-FFF2-40B4-BE49-F238E27FC236}">
                      <a16:creationId xmlns:a16="http://schemas.microsoft.com/office/drawing/2014/main" id="{2874CAA9-A673-4FF0-AEF0-EA3D4EB4F017}"/>
                    </a:ext>
                  </a:extLst>
                </p:cNvPr>
                <p:cNvSpPr/>
                <p:nvPr/>
              </p:nvSpPr>
              <p:spPr>
                <a:xfrm rot="1872237">
                  <a:off x="3510756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" name="平行四辺形 26">
                  <a:extLst>
                    <a:ext uri="{FF2B5EF4-FFF2-40B4-BE49-F238E27FC236}">
                      <a16:creationId xmlns:a16="http://schemas.microsoft.com/office/drawing/2014/main" id="{8270776B-08D9-4B2B-B266-7FB742BB6364}"/>
                    </a:ext>
                  </a:extLst>
                </p:cNvPr>
                <p:cNvSpPr/>
                <p:nvPr/>
              </p:nvSpPr>
              <p:spPr>
                <a:xfrm rot="1872237">
                  <a:off x="3797361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" name="平行四辺形 27">
                  <a:extLst>
                    <a:ext uri="{FF2B5EF4-FFF2-40B4-BE49-F238E27FC236}">
                      <a16:creationId xmlns:a16="http://schemas.microsoft.com/office/drawing/2014/main" id="{CA471FE2-4A37-4C67-8C71-F07B90D7F522}"/>
                    </a:ext>
                  </a:extLst>
                </p:cNvPr>
                <p:cNvSpPr/>
                <p:nvPr/>
              </p:nvSpPr>
              <p:spPr>
                <a:xfrm rot="1872237">
                  <a:off x="4094568" y="2119060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" name="平行四辺形 28">
                  <a:extLst>
                    <a:ext uri="{FF2B5EF4-FFF2-40B4-BE49-F238E27FC236}">
                      <a16:creationId xmlns:a16="http://schemas.microsoft.com/office/drawing/2014/main" id="{EA5ACA56-2AC6-437C-A37D-AB59BC4B85CE}"/>
                    </a:ext>
                  </a:extLst>
                </p:cNvPr>
                <p:cNvSpPr/>
                <p:nvPr/>
              </p:nvSpPr>
              <p:spPr>
                <a:xfrm rot="1872237">
                  <a:off x="4361563" y="2119059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" name="平行四辺形 29">
                  <a:extLst>
                    <a:ext uri="{FF2B5EF4-FFF2-40B4-BE49-F238E27FC236}">
                      <a16:creationId xmlns:a16="http://schemas.microsoft.com/office/drawing/2014/main" id="{A8BC1DF4-B268-47C1-9614-264458744FE3}"/>
                    </a:ext>
                  </a:extLst>
                </p:cNvPr>
                <p:cNvSpPr/>
                <p:nvPr/>
              </p:nvSpPr>
              <p:spPr>
                <a:xfrm rot="1872237">
                  <a:off x="4660702" y="2119059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" name="平行四辺形 30">
                  <a:extLst>
                    <a:ext uri="{FF2B5EF4-FFF2-40B4-BE49-F238E27FC236}">
                      <a16:creationId xmlns:a16="http://schemas.microsoft.com/office/drawing/2014/main" id="{15196A14-4C54-4DFE-8D32-05F13DB13236}"/>
                    </a:ext>
                  </a:extLst>
                </p:cNvPr>
                <p:cNvSpPr/>
                <p:nvPr/>
              </p:nvSpPr>
              <p:spPr>
                <a:xfrm rot="1872237">
                  <a:off x="4949925" y="2119058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" name="平行四辺形 31">
                  <a:extLst>
                    <a:ext uri="{FF2B5EF4-FFF2-40B4-BE49-F238E27FC236}">
                      <a16:creationId xmlns:a16="http://schemas.microsoft.com/office/drawing/2014/main" id="{E86151A2-28EE-4F6E-BA0A-3B27C898D8BC}"/>
                    </a:ext>
                  </a:extLst>
                </p:cNvPr>
                <p:cNvSpPr/>
                <p:nvPr/>
              </p:nvSpPr>
              <p:spPr>
                <a:xfrm rot="1872237">
                  <a:off x="5221922" y="2119058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sp>
        <p:nvSpPr>
          <p:cNvPr id="11" name="吹き出し: 円形 10">
            <a:extLst>
              <a:ext uri="{FF2B5EF4-FFF2-40B4-BE49-F238E27FC236}">
                <a16:creationId xmlns:a16="http://schemas.microsoft.com/office/drawing/2014/main" id="{F8CD77D7-E833-57E3-0A62-6EA37F8089EA}"/>
              </a:ext>
            </a:extLst>
          </p:cNvPr>
          <p:cNvSpPr/>
          <p:nvPr/>
        </p:nvSpPr>
        <p:spPr>
          <a:xfrm>
            <a:off x="7636042" y="3059836"/>
            <a:ext cx="4002505" cy="3220648"/>
          </a:xfrm>
          <a:prstGeom prst="wedgeEllipseCallout">
            <a:avLst>
              <a:gd name="adj1" fmla="val -79569"/>
              <a:gd name="adj2" fmla="val -64516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過去から</a:t>
            </a:r>
            <a:endParaRPr kumimoji="1" lang="en-US" altLang="ja-JP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住んでいる</a:t>
            </a:r>
            <a:endParaRPr kumimoji="1" lang="en-US" altLang="ja-JP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状態が</a:t>
            </a:r>
            <a:endParaRPr kumimoji="1" lang="en-US" altLang="ja-JP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続いている。</a:t>
            </a:r>
          </a:p>
        </p:txBody>
      </p:sp>
    </p:spTree>
    <p:extLst>
      <p:ext uri="{BB962C8B-B14F-4D97-AF65-F5344CB8AC3E}">
        <p14:creationId xmlns:p14="http://schemas.microsoft.com/office/powerpoint/2010/main" val="28996654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4073A-B858-40DC-90F8-800E556C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" y="88086"/>
            <a:ext cx="11521440" cy="960539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ja-JP" altLang="en-US" sz="32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現在完了形（経験）：「～したことがある」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F7B073-A9B3-49F6-9187-765D3EB0D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1" y="3074543"/>
            <a:ext cx="10178176" cy="3710081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①私は京都に</a:t>
            </a:r>
            <a:r>
              <a:rPr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行ったことがある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②私は三味線を</a:t>
            </a:r>
            <a:r>
              <a:rPr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弾いたことがない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③この本を読んだ</a:t>
            </a:r>
            <a:r>
              <a:rPr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ことがありますか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。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CF893ACA-0ADC-0FE4-29F7-7EA653BC9481}"/>
              </a:ext>
            </a:extLst>
          </p:cNvPr>
          <p:cNvGrpSpPr/>
          <p:nvPr/>
        </p:nvGrpSpPr>
        <p:grpSpPr>
          <a:xfrm>
            <a:off x="355601" y="1407262"/>
            <a:ext cx="11511280" cy="1395701"/>
            <a:chOff x="355601" y="1407262"/>
            <a:chExt cx="11511280" cy="1395701"/>
          </a:xfrm>
        </p:grpSpPr>
        <p:sp>
          <p:nvSpPr>
            <p:cNvPr id="55" name="四角形: 1 つの角を切り取り 1 つの角を丸める 54">
              <a:extLst>
                <a:ext uri="{FF2B5EF4-FFF2-40B4-BE49-F238E27FC236}">
                  <a16:creationId xmlns:a16="http://schemas.microsoft.com/office/drawing/2014/main" id="{B83A3D17-2D9F-2AED-DFC0-F2D14178B0D2}"/>
                </a:ext>
              </a:extLst>
            </p:cNvPr>
            <p:cNvSpPr/>
            <p:nvPr/>
          </p:nvSpPr>
          <p:spPr>
            <a:xfrm rot="19842593">
              <a:off x="1897651" y="1407262"/>
              <a:ext cx="1090612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過去</a:t>
              </a:r>
            </a:p>
          </p:txBody>
        </p:sp>
        <p:grpSp>
          <p:nvGrpSpPr>
            <p:cNvPr id="56" name="グループ化 55">
              <a:extLst>
                <a:ext uri="{FF2B5EF4-FFF2-40B4-BE49-F238E27FC236}">
                  <a16:creationId xmlns:a16="http://schemas.microsoft.com/office/drawing/2014/main" id="{FBF9FD2E-F263-8BF4-7CCB-4AC44D56B61B}"/>
                </a:ext>
              </a:extLst>
            </p:cNvPr>
            <p:cNvGrpSpPr/>
            <p:nvPr/>
          </p:nvGrpSpPr>
          <p:grpSpPr>
            <a:xfrm>
              <a:off x="355601" y="1442837"/>
              <a:ext cx="11511280" cy="1360126"/>
              <a:chOff x="355601" y="1442837"/>
              <a:chExt cx="11511280" cy="1360126"/>
            </a:xfrm>
          </p:grpSpPr>
          <p:sp>
            <p:nvSpPr>
              <p:cNvPr id="57" name="矢印: 右 56">
                <a:extLst>
                  <a:ext uri="{FF2B5EF4-FFF2-40B4-BE49-F238E27FC236}">
                    <a16:creationId xmlns:a16="http://schemas.microsoft.com/office/drawing/2014/main" id="{DD7245FB-2AB0-E7B9-87D5-8A0CF021EF95}"/>
                  </a:ext>
                </a:extLst>
              </p:cNvPr>
              <p:cNvSpPr/>
              <p:nvPr/>
            </p:nvSpPr>
            <p:spPr>
              <a:xfrm>
                <a:off x="355601" y="2251058"/>
                <a:ext cx="11511280" cy="268447"/>
              </a:xfrm>
              <a:prstGeom prst="rightArrow">
                <a:avLst>
                  <a:gd name="adj1" fmla="val 37500"/>
                  <a:gd name="adj2" fmla="val 50000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8" name="加算記号 57">
                <a:extLst>
                  <a:ext uri="{FF2B5EF4-FFF2-40B4-BE49-F238E27FC236}">
                    <a16:creationId xmlns:a16="http://schemas.microsoft.com/office/drawing/2014/main" id="{453C030F-FCD4-B817-3ED7-70CA92A20011}"/>
                  </a:ext>
                </a:extLst>
              </p:cNvPr>
              <p:cNvSpPr/>
              <p:nvPr/>
            </p:nvSpPr>
            <p:spPr>
              <a:xfrm>
                <a:off x="5630479" y="1931077"/>
                <a:ext cx="981218" cy="835366"/>
              </a:xfrm>
              <a:prstGeom prst="mathPlus">
                <a:avLst>
                  <a:gd name="adj1" fmla="val 9033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" name="加算記号 58">
                <a:extLst>
                  <a:ext uri="{FF2B5EF4-FFF2-40B4-BE49-F238E27FC236}">
                    <a16:creationId xmlns:a16="http://schemas.microsoft.com/office/drawing/2014/main" id="{8FBFC165-5807-0232-E20A-3930BDDC7E5A}"/>
                  </a:ext>
                </a:extLst>
              </p:cNvPr>
              <p:cNvSpPr/>
              <p:nvPr/>
            </p:nvSpPr>
            <p:spPr>
              <a:xfrm>
                <a:off x="1642703" y="1943529"/>
                <a:ext cx="981218" cy="835366"/>
              </a:xfrm>
              <a:prstGeom prst="mathPlus">
                <a:avLst>
                  <a:gd name="adj1" fmla="val 9033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" name="加算記号 59">
                <a:extLst>
                  <a:ext uri="{FF2B5EF4-FFF2-40B4-BE49-F238E27FC236}">
                    <a16:creationId xmlns:a16="http://schemas.microsoft.com/office/drawing/2014/main" id="{5B8B208E-C927-2A9C-7DA8-7D0743867DEA}"/>
                  </a:ext>
                </a:extLst>
              </p:cNvPr>
              <p:cNvSpPr/>
              <p:nvPr/>
            </p:nvSpPr>
            <p:spPr>
              <a:xfrm>
                <a:off x="9192126" y="1967597"/>
                <a:ext cx="981218" cy="835366"/>
              </a:xfrm>
              <a:prstGeom prst="mathPlus">
                <a:avLst>
                  <a:gd name="adj1" fmla="val 9033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四角形: 1 つの角を切り取り 1 つの角を丸める 60">
                <a:extLst>
                  <a:ext uri="{FF2B5EF4-FFF2-40B4-BE49-F238E27FC236}">
                    <a16:creationId xmlns:a16="http://schemas.microsoft.com/office/drawing/2014/main" id="{713CDFC1-24CA-5F95-A0D0-3915CF5DB3D2}"/>
                  </a:ext>
                </a:extLst>
              </p:cNvPr>
              <p:cNvSpPr/>
              <p:nvPr/>
            </p:nvSpPr>
            <p:spPr>
              <a:xfrm rot="19842593">
                <a:off x="5774299" y="1442837"/>
                <a:ext cx="1090612" cy="511713"/>
              </a:xfrm>
              <a:prstGeom prst="snipRoundRect">
                <a:avLst>
                  <a:gd name="adj1" fmla="val 0"/>
                  <a:gd name="adj2" fmla="val 16667"/>
                </a:avLst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kumimoji="1" lang="ja-JP" altLang="en-US" sz="2400" dirty="0">
                    <a:solidFill>
                      <a:schemeClr val="bg1"/>
                    </a:solidFill>
                    <a:latin typeface="HGS創英角ﾎﾟｯﾌﾟ体" panose="040B0A00000000000000" pitchFamily="50" charset="-128"/>
                    <a:ea typeface="HGS創英角ﾎﾟｯﾌﾟ体" panose="040B0A00000000000000" pitchFamily="50" charset="-128"/>
                  </a:rPr>
                  <a:t>現在</a:t>
                </a:r>
                <a:endParaRPr kumimoji="1" lang="en-US" altLang="ja-JP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endParaRPr>
              </a:p>
            </p:txBody>
          </p:sp>
          <p:sp>
            <p:nvSpPr>
              <p:cNvPr id="62" name="四角形: 1 つの角を切り取り 1 つの角を丸める 61">
                <a:extLst>
                  <a:ext uri="{FF2B5EF4-FFF2-40B4-BE49-F238E27FC236}">
                    <a16:creationId xmlns:a16="http://schemas.microsoft.com/office/drawing/2014/main" id="{118A0944-9E7A-1D0A-4964-C685A7A14C1C}"/>
                  </a:ext>
                </a:extLst>
              </p:cNvPr>
              <p:cNvSpPr/>
              <p:nvPr/>
            </p:nvSpPr>
            <p:spPr>
              <a:xfrm rot="19842593">
                <a:off x="9247585" y="1497601"/>
                <a:ext cx="1090612" cy="511713"/>
              </a:xfrm>
              <a:prstGeom prst="snipRoundRect">
                <a:avLst>
                  <a:gd name="adj1" fmla="val 0"/>
                  <a:gd name="adj2" fmla="val 16667"/>
                </a:avLst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kumimoji="1" lang="ja-JP" altLang="en-US" sz="2400" dirty="0">
                    <a:solidFill>
                      <a:schemeClr val="bg1"/>
                    </a:solidFill>
                    <a:latin typeface="HGS創英角ﾎﾟｯﾌﾟ体" panose="040B0A00000000000000" pitchFamily="50" charset="-128"/>
                    <a:ea typeface="HGS創英角ﾎﾟｯﾌﾟ体" panose="040B0A00000000000000" pitchFamily="50" charset="-128"/>
                  </a:rPr>
                  <a:t>未来</a:t>
                </a:r>
              </a:p>
            </p:txBody>
          </p:sp>
          <p:grpSp>
            <p:nvGrpSpPr>
              <p:cNvPr id="63" name="グループ化 62">
                <a:extLst>
                  <a:ext uri="{FF2B5EF4-FFF2-40B4-BE49-F238E27FC236}">
                    <a16:creationId xmlns:a16="http://schemas.microsoft.com/office/drawing/2014/main" id="{BC512FFB-53F3-62CA-A1C8-D5472DEF3345}"/>
                  </a:ext>
                </a:extLst>
              </p:cNvPr>
              <p:cNvGrpSpPr/>
              <p:nvPr/>
            </p:nvGrpSpPr>
            <p:grpSpPr>
              <a:xfrm>
                <a:off x="3881163" y="2138576"/>
                <a:ext cx="3078556" cy="526263"/>
                <a:chOff x="3196241" y="2119058"/>
                <a:chExt cx="2138408" cy="526263"/>
              </a:xfrm>
            </p:grpSpPr>
            <p:sp>
              <p:nvSpPr>
                <p:cNvPr id="73" name="平行四辺形 72">
                  <a:extLst>
                    <a:ext uri="{FF2B5EF4-FFF2-40B4-BE49-F238E27FC236}">
                      <a16:creationId xmlns:a16="http://schemas.microsoft.com/office/drawing/2014/main" id="{BD66B3CE-7FD0-6DBB-8919-D7F5FA9A6B93}"/>
                    </a:ext>
                  </a:extLst>
                </p:cNvPr>
                <p:cNvSpPr/>
                <p:nvPr/>
              </p:nvSpPr>
              <p:spPr>
                <a:xfrm rot="1872237">
                  <a:off x="3196241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" name="平行四辺形 73">
                  <a:extLst>
                    <a:ext uri="{FF2B5EF4-FFF2-40B4-BE49-F238E27FC236}">
                      <a16:creationId xmlns:a16="http://schemas.microsoft.com/office/drawing/2014/main" id="{EBA609DD-6BC7-1AC7-4710-97F72CF95C88}"/>
                    </a:ext>
                  </a:extLst>
                </p:cNvPr>
                <p:cNvSpPr/>
                <p:nvPr/>
              </p:nvSpPr>
              <p:spPr>
                <a:xfrm rot="1872237">
                  <a:off x="3510756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" name="平行四辺形 74">
                  <a:extLst>
                    <a:ext uri="{FF2B5EF4-FFF2-40B4-BE49-F238E27FC236}">
                      <a16:creationId xmlns:a16="http://schemas.microsoft.com/office/drawing/2014/main" id="{97C2F721-2AE1-1FCD-A552-0E9357197305}"/>
                    </a:ext>
                  </a:extLst>
                </p:cNvPr>
                <p:cNvSpPr/>
                <p:nvPr/>
              </p:nvSpPr>
              <p:spPr>
                <a:xfrm rot="1872237">
                  <a:off x="3797361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" name="平行四辺形 75">
                  <a:extLst>
                    <a:ext uri="{FF2B5EF4-FFF2-40B4-BE49-F238E27FC236}">
                      <a16:creationId xmlns:a16="http://schemas.microsoft.com/office/drawing/2014/main" id="{BB281D86-56BD-BB62-CC21-3B33A9FBDFB0}"/>
                    </a:ext>
                  </a:extLst>
                </p:cNvPr>
                <p:cNvSpPr/>
                <p:nvPr/>
              </p:nvSpPr>
              <p:spPr>
                <a:xfrm rot="1872237">
                  <a:off x="4094568" y="2119060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" name="平行四辺形 76">
                  <a:extLst>
                    <a:ext uri="{FF2B5EF4-FFF2-40B4-BE49-F238E27FC236}">
                      <a16:creationId xmlns:a16="http://schemas.microsoft.com/office/drawing/2014/main" id="{C9919093-FC5F-0A04-AC40-EDE75759B2D1}"/>
                    </a:ext>
                  </a:extLst>
                </p:cNvPr>
                <p:cNvSpPr/>
                <p:nvPr/>
              </p:nvSpPr>
              <p:spPr>
                <a:xfrm rot="1872237">
                  <a:off x="4361563" y="2119059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" name="平行四辺形 77">
                  <a:extLst>
                    <a:ext uri="{FF2B5EF4-FFF2-40B4-BE49-F238E27FC236}">
                      <a16:creationId xmlns:a16="http://schemas.microsoft.com/office/drawing/2014/main" id="{F6ED7F51-E757-A50F-3AF4-59AB56316DDF}"/>
                    </a:ext>
                  </a:extLst>
                </p:cNvPr>
                <p:cNvSpPr/>
                <p:nvPr/>
              </p:nvSpPr>
              <p:spPr>
                <a:xfrm rot="1872237">
                  <a:off x="4660702" y="2119059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" name="平行四辺形 78">
                  <a:extLst>
                    <a:ext uri="{FF2B5EF4-FFF2-40B4-BE49-F238E27FC236}">
                      <a16:creationId xmlns:a16="http://schemas.microsoft.com/office/drawing/2014/main" id="{88AB0221-3229-2EDB-79EA-BF4F114DC9E5}"/>
                    </a:ext>
                  </a:extLst>
                </p:cNvPr>
                <p:cNvSpPr/>
                <p:nvPr/>
              </p:nvSpPr>
              <p:spPr>
                <a:xfrm rot="1872237">
                  <a:off x="4949925" y="2119058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" name="平行四辺形 79">
                  <a:extLst>
                    <a:ext uri="{FF2B5EF4-FFF2-40B4-BE49-F238E27FC236}">
                      <a16:creationId xmlns:a16="http://schemas.microsoft.com/office/drawing/2014/main" id="{FC83F56E-9B38-6AD5-33B1-D1DC1C51AA53}"/>
                    </a:ext>
                  </a:extLst>
                </p:cNvPr>
                <p:cNvSpPr/>
                <p:nvPr/>
              </p:nvSpPr>
              <p:spPr>
                <a:xfrm rot="1872237">
                  <a:off x="5221922" y="2119058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4" name="グループ化 63">
                <a:extLst>
                  <a:ext uri="{FF2B5EF4-FFF2-40B4-BE49-F238E27FC236}">
                    <a16:creationId xmlns:a16="http://schemas.microsoft.com/office/drawing/2014/main" id="{EBFEC3E3-0587-17E9-3068-532FAE4CF0B6}"/>
                  </a:ext>
                </a:extLst>
              </p:cNvPr>
              <p:cNvGrpSpPr/>
              <p:nvPr/>
            </p:nvGrpSpPr>
            <p:grpSpPr>
              <a:xfrm>
                <a:off x="444831" y="2134607"/>
                <a:ext cx="3078556" cy="526263"/>
                <a:chOff x="3196241" y="2119058"/>
                <a:chExt cx="2138408" cy="526263"/>
              </a:xfrm>
            </p:grpSpPr>
            <p:sp>
              <p:nvSpPr>
                <p:cNvPr id="65" name="平行四辺形 64">
                  <a:extLst>
                    <a:ext uri="{FF2B5EF4-FFF2-40B4-BE49-F238E27FC236}">
                      <a16:creationId xmlns:a16="http://schemas.microsoft.com/office/drawing/2014/main" id="{0CF1CECA-6C40-81C1-5A3A-3827E9646451}"/>
                    </a:ext>
                  </a:extLst>
                </p:cNvPr>
                <p:cNvSpPr/>
                <p:nvPr/>
              </p:nvSpPr>
              <p:spPr>
                <a:xfrm rot="1872237">
                  <a:off x="3196241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" name="平行四辺形 65">
                  <a:extLst>
                    <a:ext uri="{FF2B5EF4-FFF2-40B4-BE49-F238E27FC236}">
                      <a16:creationId xmlns:a16="http://schemas.microsoft.com/office/drawing/2014/main" id="{63C1B83C-60C9-A47B-30E4-9142F3D64D08}"/>
                    </a:ext>
                  </a:extLst>
                </p:cNvPr>
                <p:cNvSpPr/>
                <p:nvPr/>
              </p:nvSpPr>
              <p:spPr>
                <a:xfrm rot="1872237">
                  <a:off x="3510756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" name="平行四辺形 66">
                  <a:extLst>
                    <a:ext uri="{FF2B5EF4-FFF2-40B4-BE49-F238E27FC236}">
                      <a16:creationId xmlns:a16="http://schemas.microsoft.com/office/drawing/2014/main" id="{7F0771C3-ACC3-DE19-C5CA-49009C270E81}"/>
                    </a:ext>
                  </a:extLst>
                </p:cNvPr>
                <p:cNvSpPr/>
                <p:nvPr/>
              </p:nvSpPr>
              <p:spPr>
                <a:xfrm rot="1872237">
                  <a:off x="3797361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" name="平行四辺形 67">
                  <a:extLst>
                    <a:ext uri="{FF2B5EF4-FFF2-40B4-BE49-F238E27FC236}">
                      <a16:creationId xmlns:a16="http://schemas.microsoft.com/office/drawing/2014/main" id="{62496C72-C0BB-0FB2-72C0-454A2862E523}"/>
                    </a:ext>
                  </a:extLst>
                </p:cNvPr>
                <p:cNvSpPr/>
                <p:nvPr/>
              </p:nvSpPr>
              <p:spPr>
                <a:xfrm rot="1872237">
                  <a:off x="4094568" y="2119060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" name="平行四辺形 68">
                  <a:extLst>
                    <a:ext uri="{FF2B5EF4-FFF2-40B4-BE49-F238E27FC236}">
                      <a16:creationId xmlns:a16="http://schemas.microsoft.com/office/drawing/2014/main" id="{1F75BE00-42B2-1662-A342-CA4C05E6E0B6}"/>
                    </a:ext>
                  </a:extLst>
                </p:cNvPr>
                <p:cNvSpPr/>
                <p:nvPr/>
              </p:nvSpPr>
              <p:spPr>
                <a:xfrm rot="1872237">
                  <a:off x="4361563" y="2119059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" name="平行四辺形 69">
                  <a:extLst>
                    <a:ext uri="{FF2B5EF4-FFF2-40B4-BE49-F238E27FC236}">
                      <a16:creationId xmlns:a16="http://schemas.microsoft.com/office/drawing/2014/main" id="{B9AC5B86-8501-E4BA-7531-813CD7CA68AE}"/>
                    </a:ext>
                  </a:extLst>
                </p:cNvPr>
                <p:cNvSpPr/>
                <p:nvPr/>
              </p:nvSpPr>
              <p:spPr>
                <a:xfrm rot="1872237">
                  <a:off x="4660702" y="2119059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" name="平行四辺形 70">
                  <a:extLst>
                    <a:ext uri="{FF2B5EF4-FFF2-40B4-BE49-F238E27FC236}">
                      <a16:creationId xmlns:a16="http://schemas.microsoft.com/office/drawing/2014/main" id="{49D7A640-211B-BAD1-63B0-5E854A907604}"/>
                    </a:ext>
                  </a:extLst>
                </p:cNvPr>
                <p:cNvSpPr/>
                <p:nvPr/>
              </p:nvSpPr>
              <p:spPr>
                <a:xfrm rot="1872237">
                  <a:off x="4949925" y="2119058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" name="平行四辺形 71">
                  <a:extLst>
                    <a:ext uri="{FF2B5EF4-FFF2-40B4-BE49-F238E27FC236}">
                      <a16:creationId xmlns:a16="http://schemas.microsoft.com/office/drawing/2014/main" id="{530FCF56-11F9-F865-4DF5-15FFDC3DF3B4}"/>
                    </a:ext>
                  </a:extLst>
                </p:cNvPr>
                <p:cNvSpPr/>
                <p:nvPr/>
              </p:nvSpPr>
              <p:spPr>
                <a:xfrm rot="1872237">
                  <a:off x="5221922" y="2119058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sp>
        <p:nvSpPr>
          <p:cNvPr id="4" name="吹き出し: 円形 3">
            <a:extLst>
              <a:ext uri="{FF2B5EF4-FFF2-40B4-BE49-F238E27FC236}">
                <a16:creationId xmlns:a16="http://schemas.microsoft.com/office/drawing/2014/main" id="{D531F3CC-0A42-E85E-34FB-5BF297A04456}"/>
              </a:ext>
            </a:extLst>
          </p:cNvPr>
          <p:cNvSpPr/>
          <p:nvPr/>
        </p:nvSpPr>
        <p:spPr>
          <a:xfrm>
            <a:off x="7636042" y="3059836"/>
            <a:ext cx="4002505" cy="3220648"/>
          </a:xfrm>
          <a:prstGeom prst="wedgeEllipseCallout">
            <a:avLst>
              <a:gd name="adj1" fmla="val -79569"/>
              <a:gd name="adj2" fmla="val -64516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過去から</a:t>
            </a:r>
            <a:endParaRPr kumimoji="1" lang="en-US" altLang="ja-JP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現在までに</a:t>
            </a:r>
            <a:endParaRPr kumimoji="1" lang="en-US" altLang="ja-JP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～した</a:t>
            </a:r>
            <a:endParaRPr kumimoji="1" lang="en-US" altLang="ja-JP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経験がある。</a:t>
            </a:r>
          </a:p>
        </p:txBody>
      </p:sp>
    </p:spTree>
    <p:extLst>
      <p:ext uri="{BB962C8B-B14F-4D97-AF65-F5344CB8AC3E}">
        <p14:creationId xmlns:p14="http://schemas.microsoft.com/office/powerpoint/2010/main" val="4172890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4073A-B858-40DC-90F8-800E556C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88084"/>
            <a:ext cx="11501119" cy="960539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ja-JP" altLang="en-US" sz="32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現在完了形（完了・結果）：「～してしまった」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F7B073-A9B3-49F6-9187-765D3EB0D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3059835"/>
            <a:ext cx="10178177" cy="3710081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①私は</a:t>
            </a:r>
            <a:r>
              <a:rPr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ちょうど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昼食を</a:t>
            </a:r>
            <a:r>
              <a:rPr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食べ終えたところです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②私は</a:t>
            </a:r>
            <a:r>
              <a:rPr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まだ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宿題が</a:t>
            </a:r>
            <a:r>
              <a:rPr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終わっていません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③その電車は</a:t>
            </a:r>
            <a:r>
              <a:rPr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すでに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駅を出発してしまった。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24287B4F-E86D-4BC6-4FF7-751C3BCE7E69}"/>
              </a:ext>
            </a:extLst>
          </p:cNvPr>
          <p:cNvGrpSpPr/>
          <p:nvPr/>
        </p:nvGrpSpPr>
        <p:grpSpPr>
          <a:xfrm>
            <a:off x="457199" y="1397059"/>
            <a:ext cx="11511280" cy="1395701"/>
            <a:chOff x="355601" y="1407262"/>
            <a:chExt cx="11511280" cy="1395701"/>
          </a:xfrm>
        </p:grpSpPr>
        <p:sp>
          <p:nvSpPr>
            <p:cNvPr id="9" name="四角形: 1 つの角を切り取り 1 つの角を丸める 8">
              <a:extLst>
                <a:ext uri="{FF2B5EF4-FFF2-40B4-BE49-F238E27FC236}">
                  <a16:creationId xmlns:a16="http://schemas.microsoft.com/office/drawing/2014/main" id="{377E727B-C856-DDFD-B18C-C23E15C37ADE}"/>
                </a:ext>
              </a:extLst>
            </p:cNvPr>
            <p:cNvSpPr/>
            <p:nvPr/>
          </p:nvSpPr>
          <p:spPr>
            <a:xfrm rot="19842593">
              <a:off x="1897651" y="1407262"/>
              <a:ext cx="1090612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過去</a:t>
              </a:r>
            </a:p>
          </p:txBody>
        </p: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29AD0D2B-0DE2-4F1E-9F24-38442BC22CEA}"/>
                </a:ext>
              </a:extLst>
            </p:cNvPr>
            <p:cNvGrpSpPr/>
            <p:nvPr/>
          </p:nvGrpSpPr>
          <p:grpSpPr>
            <a:xfrm>
              <a:off x="355601" y="1442837"/>
              <a:ext cx="11511280" cy="1360126"/>
              <a:chOff x="355601" y="1442837"/>
              <a:chExt cx="11511280" cy="1360126"/>
            </a:xfrm>
          </p:grpSpPr>
          <p:sp>
            <p:nvSpPr>
              <p:cNvPr id="16" name="矢印: 右 15">
                <a:extLst>
                  <a:ext uri="{FF2B5EF4-FFF2-40B4-BE49-F238E27FC236}">
                    <a16:creationId xmlns:a16="http://schemas.microsoft.com/office/drawing/2014/main" id="{E17B19F1-2D3D-1D87-A5E7-1EF799FBB2A9}"/>
                  </a:ext>
                </a:extLst>
              </p:cNvPr>
              <p:cNvSpPr/>
              <p:nvPr/>
            </p:nvSpPr>
            <p:spPr>
              <a:xfrm>
                <a:off x="355601" y="2251058"/>
                <a:ext cx="11511280" cy="268447"/>
              </a:xfrm>
              <a:prstGeom prst="rightArrow">
                <a:avLst>
                  <a:gd name="adj1" fmla="val 37500"/>
                  <a:gd name="adj2" fmla="val 50000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3" name="加算記号 32">
                <a:extLst>
                  <a:ext uri="{FF2B5EF4-FFF2-40B4-BE49-F238E27FC236}">
                    <a16:creationId xmlns:a16="http://schemas.microsoft.com/office/drawing/2014/main" id="{7EB93AE5-25A0-FCE8-4EBF-2C03996A2D92}"/>
                  </a:ext>
                </a:extLst>
              </p:cNvPr>
              <p:cNvSpPr/>
              <p:nvPr/>
            </p:nvSpPr>
            <p:spPr>
              <a:xfrm>
                <a:off x="5630479" y="1931077"/>
                <a:ext cx="981218" cy="835366"/>
              </a:xfrm>
              <a:prstGeom prst="mathPlus">
                <a:avLst>
                  <a:gd name="adj1" fmla="val 9033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加算記号 33">
                <a:extLst>
                  <a:ext uri="{FF2B5EF4-FFF2-40B4-BE49-F238E27FC236}">
                    <a16:creationId xmlns:a16="http://schemas.microsoft.com/office/drawing/2014/main" id="{55D52429-755E-7216-AC3F-6FCB9D5AF6FD}"/>
                  </a:ext>
                </a:extLst>
              </p:cNvPr>
              <p:cNvSpPr/>
              <p:nvPr/>
            </p:nvSpPr>
            <p:spPr>
              <a:xfrm>
                <a:off x="1642703" y="1943529"/>
                <a:ext cx="981218" cy="835366"/>
              </a:xfrm>
              <a:prstGeom prst="mathPlus">
                <a:avLst>
                  <a:gd name="adj1" fmla="val 9033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加算記号 34">
                <a:extLst>
                  <a:ext uri="{FF2B5EF4-FFF2-40B4-BE49-F238E27FC236}">
                    <a16:creationId xmlns:a16="http://schemas.microsoft.com/office/drawing/2014/main" id="{90328127-719B-1019-6618-2019C8C6C406}"/>
                  </a:ext>
                </a:extLst>
              </p:cNvPr>
              <p:cNvSpPr/>
              <p:nvPr/>
            </p:nvSpPr>
            <p:spPr>
              <a:xfrm>
                <a:off x="9192126" y="1967597"/>
                <a:ext cx="981218" cy="835366"/>
              </a:xfrm>
              <a:prstGeom prst="mathPlus">
                <a:avLst>
                  <a:gd name="adj1" fmla="val 9033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四角形: 1 つの角を切り取り 1 つの角を丸める 35">
                <a:extLst>
                  <a:ext uri="{FF2B5EF4-FFF2-40B4-BE49-F238E27FC236}">
                    <a16:creationId xmlns:a16="http://schemas.microsoft.com/office/drawing/2014/main" id="{F3871082-4C41-24CF-8BBB-5DEAE486E347}"/>
                  </a:ext>
                </a:extLst>
              </p:cNvPr>
              <p:cNvSpPr/>
              <p:nvPr/>
            </p:nvSpPr>
            <p:spPr>
              <a:xfrm rot="19842593">
                <a:off x="5774299" y="1442837"/>
                <a:ext cx="1090612" cy="511713"/>
              </a:xfrm>
              <a:prstGeom prst="snipRoundRect">
                <a:avLst>
                  <a:gd name="adj1" fmla="val 0"/>
                  <a:gd name="adj2" fmla="val 16667"/>
                </a:avLst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kumimoji="1" lang="ja-JP" altLang="en-US" sz="2400" dirty="0">
                    <a:solidFill>
                      <a:schemeClr val="bg1"/>
                    </a:solidFill>
                    <a:latin typeface="HGS創英角ﾎﾟｯﾌﾟ体" panose="040B0A00000000000000" pitchFamily="50" charset="-128"/>
                    <a:ea typeface="HGS創英角ﾎﾟｯﾌﾟ体" panose="040B0A00000000000000" pitchFamily="50" charset="-128"/>
                  </a:rPr>
                  <a:t>現在</a:t>
                </a:r>
                <a:endParaRPr kumimoji="1" lang="en-US" altLang="ja-JP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endParaRPr>
              </a:p>
            </p:txBody>
          </p:sp>
          <p:sp>
            <p:nvSpPr>
              <p:cNvPr id="37" name="四角形: 1 つの角を切り取り 1 つの角を丸める 36">
                <a:extLst>
                  <a:ext uri="{FF2B5EF4-FFF2-40B4-BE49-F238E27FC236}">
                    <a16:creationId xmlns:a16="http://schemas.microsoft.com/office/drawing/2014/main" id="{DEB073D4-8E6C-D5B4-57EB-61E124076870}"/>
                  </a:ext>
                </a:extLst>
              </p:cNvPr>
              <p:cNvSpPr/>
              <p:nvPr/>
            </p:nvSpPr>
            <p:spPr>
              <a:xfrm rot="19842593">
                <a:off x="9247585" y="1497601"/>
                <a:ext cx="1090612" cy="511713"/>
              </a:xfrm>
              <a:prstGeom prst="snipRoundRect">
                <a:avLst>
                  <a:gd name="adj1" fmla="val 0"/>
                  <a:gd name="adj2" fmla="val 16667"/>
                </a:avLst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kumimoji="1" lang="ja-JP" altLang="en-US" sz="2400" dirty="0">
                    <a:solidFill>
                      <a:schemeClr val="bg1"/>
                    </a:solidFill>
                    <a:latin typeface="HGS創英角ﾎﾟｯﾌﾟ体" panose="040B0A00000000000000" pitchFamily="50" charset="-128"/>
                    <a:ea typeface="HGS創英角ﾎﾟｯﾌﾟ体" panose="040B0A00000000000000" pitchFamily="50" charset="-128"/>
                  </a:rPr>
                  <a:t>未来</a:t>
                </a:r>
              </a:p>
            </p:txBody>
          </p:sp>
          <p:grpSp>
            <p:nvGrpSpPr>
              <p:cNvPr id="38" name="グループ化 37">
                <a:extLst>
                  <a:ext uri="{FF2B5EF4-FFF2-40B4-BE49-F238E27FC236}">
                    <a16:creationId xmlns:a16="http://schemas.microsoft.com/office/drawing/2014/main" id="{BFBCD49B-B290-7168-67B4-D9A83CBF740C}"/>
                  </a:ext>
                </a:extLst>
              </p:cNvPr>
              <p:cNvGrpSpPr/>
              <p:nvPr/>
            </p:nvGrpSpPr>
            <p:grpSpPr>
              <a:xfrm>
                <a:off x="3881163" y="2138576"/>
                <a:ext cx="3078556" cy="526263"/>
                <a:chOff x="3196241" y="2119058"/>
                <a:chExt cx="2138408" cy="526263"/>
              </a:xfrm>
            </p:grpSpPr>
            <p:sp>
              <p:nvSpPr>
                <p:cNvPr id="48" name="平行四辺形 47">
                  <a:extLst>
                    <a:ext uri="{FF2B5EF4-FFF2-40B4-BE49-F238E27FC236}">
                      <a16:creationId xmlns:a16="http://schemas.microsoft.com/office/drawing/2014/main" id="{3F0FED42-BE3C-8397-049D-3AF3D78D10DD}"/>
                    </a:ext>
                  </a:extLst>
                </p:cNvPr>
                <p:cNvSpPr/>
                <p:nvPr/>
              </p:nvSpPr>
              <p:spPr>
                <a:xfrm rot="1872237">
                  <a:off x="3196241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" name="平行四辺形 48">
                  <a:extLst>
                    <a:ext uri="{FF2B5EF4-FFF2-40B4-BE49-F238E27FC236}">
                      <a16:creationId xmlns:a16="http://schemas.microsoft.com/office/drawing/2014/main" id="{B08CE9AF-4397-0809-BD2F-642568490AA4}"/>
                    </a:ext>
                  </a:extLst>
                </p:cNvPr>
                <p:cNvSpPr/>
                <p:nvPr/>
              </p:nvSpPr>
              <p:spPr>
                <a:xfrm rot="1872237">
                  <a:off x="3510756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" name="平行四辺形 49">
                  <a:extLst>
                    <a:ext uri="{FF2B5EF4-FFF2-40B4-BE49-F238E27FC236}">
                      <a16:creationId xmlns:a16="http://schemas.microsoft.com/office/drawing/2014/main" id="{EE986BCE-87A4-EE75-CA30-DD7610B9023F}"/>
                    </a:ext>
                  </a:extLst>
                </p:cNvPr>
                <p:cNvSpPr/>
                <p:nvPr/>
              </p:nvSpPr>
              <p:spPr>
                <a:xfrm rot="1872237">
                  <a:off x="3797361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1" name="平行四辺形 50">
                  <a:extLst>
                    <a:ext uri="{FF2B5EF4-FFF2-40B4-BE49-F238E27FC236}">
                      <a16:creationId xmlns:a16="http://schemas.microsoft.com/office/drawing/2014/main" id="{F55E4B1C-7588-5AAC-FDD9-341C848E55E2}"/>
                    </a:ext>
                  </a:extLst>
                </p:cNvPr>
                <p:cNvSpPr/>
                <p:nvPr/>
              </p:nvSpPr>
              <p:spPr>
                <a:xfrm rot="1872237">
                  <a:off x="4094568" y="2119060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2" name="平行四辺形 51">
                  <a:extLst>
                    <a:ext uri="{FF2B5EF4-FFF2-40B4-BE49-F238E27FC236}">
                      <a16:creationId xmlns:a16="http://schemas.microsoft.com/office/drawing/2014/main" id="{F32F3AEC-1737-C56E-9247-DB89B8365862}"/>
                    </a:ext>
                  </a:extLst>
                </p:cNvPr>
                <p:cNvSpPr/>
                <p:nvPr/>
              </p:nvSpPr>
              <p:spPr>
                <a:xfrm rot="1872237">
                  <a:off x="4361563" y="2119059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" name="平行四辺形 52">
                  <a:extLst>
                    <a:ext uri="{FF2B5EF4-FFF2-40B4-BE49-F238E27FC236}">
                      <a16:creationId xmlns:a16="http://schemas.microsoft.com/office/drawing/2014/main" id="{1D9C0D31-B920-9BC7-ED35-E23A6B7FD6F0}"/>
                    </a:ext>
                  </a:extLst>
                </p:cNvPr>
                <p:cNvSpPr/>
                <p:nvPr/>
              </p:nvSpPr>
              <p:spPr>
                <a:xfrm rot="1872237">
                  <a:off x="4660702" y="2119059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" name="平行四辺形 53">
                  <a:extLst>
                    <a:ext uri="{FF2B5EF4-FFF2-40B4-BE49-F238E27FC236}">
                      <a16:creationId xmlns:a16="http://schemas.microsoft.com/office/drawing/2014/main" id="{D219DBD5-2ABB-F673-80B3-BDCDA6954EA2}"/>
                    </a:ext>
                  </a:extLst>
                </p:cNvPr>
                <p:cNvSpPr/>
                <p:nvPr/>
              </p:nvSpPr>
              <p:spPr>
                <a:xfrm rot="1872237">
                  <a:off x="4949925" y="2119058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" name="平行四辺形 54">
                  <a:extLst>
                    <a:ext uri="{FF2B5EF4-FFF2-40B4-BE49-F238E27FC236}">
                      <a16:creationId xmlns:a16="http://schemas.microsoft.com/office/drawing/2014/main" id="{A4F5CCB1-33B9-17B0-6051-0D62F56B1B96}"/>
                    </a:ext>
                  </a:extLst>
                </p:cNvPr>
                <p:cNvSpPr/>
                <p:nvPr/>
              </p:nvSpPr>
              <p:spPr>
                <a:xfrm rot="1872237">
                  <a:off x="5221922" y="2119058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9" name="グループ化 38">
                <a:extLst>
                  <a:ext uri="{FF2B5EF4-FFF2-40B4-BE49-F238E27FC236}">
                    <a16:creationId xmlns:a16="http://schemas.microsoft.com/office/drawing/2014/main" id="{88E4ABDC-5442-A0DE-2308-00858F3A43E3}"/>
                  </a:ext>
                </a:extLst>
              </p:cNvPr>
              <p:cNvGrpSpPr/>
              <p:nvPr/>
            </p:nvGrpSpPr>
            <p:grpSpPr>
              <a:xfrm>
                <a:off x="444831" y="2134607"/>
                <a:ext cx="3078556" cy="526263"/>
                <a:chOff x="3196241" y="2119058"/>
                <a:chExt cx="2138408" cy="526263"/>
              </a:xfrm>
            </p:grpSpPr>
            <p:sp>
              <p:nvSpPr>
                <p:cNvPr id="40" name="平行四辺形 39">
                  <a:extLst>
                    <a:ext uri="{FF2B5EF4-FFF2-40B4-BE49-F238E27FC236}">
                      <a16:creationId xmlns:a16="http://schemas.microsoft.com/office/drawing/2014/main" id="{3DAAB21B-492D-5F29-3B4E-5F0D0063670F}"/>
                    </a:ext>
                  </a:extLst>
                </p:cNvPr>
                <p:cNvSpPr/>
                <p:nvPr/>
              </p:nvSpPr>
              <p:spPr>
                <a:xfrm rot="1872237">
                  <a:off x="3196241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" name="平行四辺形 40">
                  <a:extLst>
                    <a:ext uri="{FF2B5EF4-FFF2-40B4-BE49-F238E27FC236}">
                      <a16:creationId xmlns:a16="http://schemas.microsoft.com/office/drawing/2014/main" id="{7DF59AA0-636E-9C04-E8A2-D0616E951CED}"/>
                    </a:ext>
                  </a:extLst>
                </p:cNvPr>
                <p:cNvSpPr/>
                <p:nvPr/>
              </p:nvSpPr>
              <p:spPr>
                <a:xfrm rot="1872237">
                  <a:off x="3510756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" name="平行四辺形 41">
                  <a:extLst>
                    <a:ext uri="{FF2B5EF4-FFF2-40B4-BE49-F238E27FC236}">
                      <a16:creationId xmlns:a16="http://schemas.microsoft.com/office/drawing/2014/main" id="{4DE48018-10B4-9829-73BB-3BCC5512D94B}"/>
                    </a:ext>
                  </a:extLst>
                </p:cNvPr>
                <p:cNvSpPr/>
                <p:nvPr/>
              </p:nvSpPr>
              <p:spPr>
                <a:xfrm rot="1872237">
                  <a:off x="3797361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" name="平行四辺形 42">
                  <a:extLst>
                    <a:ext uri="{FF2B5EF4-FFF2-40B4-BE49-F238E27FC236}">
                      <a16:creationId xmlns:a16="http://schemas.microsoft.com/office/drawing/2014/main" id="{CAE9F4C3-0EA1-D03A-C6E0-741E44A5D99F}"/>
                    </a:ext>
                  </a:extLst>
                </p:cNvPr>
                <p:cNvSpPr/>
                <p:nvPr/>
              </p:nvSpPr>
              <p:spPr>
                <a:xfrm rot="1872237">
                  <a:off x="4094568" y="2119060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" name="平行四辺形 43">
                  <a:extLst>
                    <a:ext uri="{FF2B5EF4-FFF2-40B4-BE49-F238E27FC236}">
                      <a16:creationId xmlns:a16="http://schemas.microsoft.com/office/drawing/2014/main" id="{E74B9E0C-74E0-43CF-2C39-68C8662D9881}"/>
                    </a:ext>
                  </a:extLst>
                </p:cNvPr>
                <p:cNvSpPr/>
                <p:nvPr/>
              </p:nvSpPr>
              <p:spPr>
                <a:xfrm rot="1872237">
                  <a:off x="4361563" y="2119059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" name="平行四辺形 44">
                  <a:extLst>
                    <a:ext uri="{FF2B5EF4-FFF2-40B4-BE49-F238E27FC236}">
                      <a16:creationId xmlns:a16="http://schemas.microsoft.com/office/drawing/2014/main" id="{25130CB5-F14A-7794-7424-9A47883722D8}"/>
                    </a:ext>
                  </a:extLst>
                </p:cNvPr>
                <p:cNvSpPr/>
                <p:nvPr/>
              </p:nvSpPr>
              <p:spPr>
                <a:xfrm rot="1872237">
                  <a:off x="4660702" y="2119059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" name="平行四辺形 45">
                  <a:extLst>
                    <a:ext uri="{FF2B5EF4-FFF2-40B4-BE49-F238E27FC236}">
                      <a16:creationId xmlns:a16="http://schemas.microsoft.com/office/drawing/2014/main" id="{D96CA6E0-E261-B5EA-F199-B28CC5ED3477}"/>
                    </a:ext>
                  </a:extLst>
                </p:cNvPr>
                <p:cNvSpPr/>
                <p:nvPr/>
              </p:nvSpPr>
              <p:spPr>
                <a:xfrm rot="1872237">
                  <a:off x="4949925" y="2119058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" name="平行四辺形 46">
                  <a:extLst>
                    <a:ext uri="{FF2B5EF4-FFF2-40B4-BE49-F238E27FC236}">
                      <a16:creationId xmlns:a16="http://schemas.microsoft.com/office/drawing/2014/main" id="{1E02037A-9F31-133F-847E-7DD1E5F2FAE9}"/>
                    </a:ext>
                  </a:extLst>
                </p:cNvPr>
                <p:cNvSpPr/>
                <p:nvPr/>
              </p:nvSpPr>
              <p:spPr>
                <a:xfrm rot="1872237">
                  <a:off x="5221922" y="2119058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sp>
        <p:nvSpPr>
          <p:cNvPr id="4" name="吹き出し: 円形 3">
            <a:extLst>
              <a:ext uri="{FF2B5EF4-FFF2-40B4-BE49-F238E27FC236}">
                <a16:creationId xmlns:a16="http://schemas.microsoft.com/office/drawing/2014/main" id="{06538A30-824B-1C8C-EAEE-26FE157297B5}"/>
              </a:ext>
            </a:extLst>
          </p:cNvPr>
          <p:cNvSpPr/>
          <p:nvPr/>
        </p:nvSpPr>
        <p:spPr>
          <a:xfrm>
            <a:off x="7636042" y="3059836"/>
            <a:ext cx="4002505" cy="3220648"/>
          </a:xfrm>
          <a:prstGeom prst="wedgeEllipseCallout">
            <a:avLst>
              <a:gd name="adj1" fmla="val -60331"/>
              <a:gd name="adj2" fmla="val -65761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～し終えた</a:t>
            </a:r>
            <a:endParaRPr kumimoji="1" lang="en-US" altLang="ja-JP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結果に</a:t>
            </a:r>
            <a:endParaRPr kumimoji="1" lang="en-US" altLang="ja-JP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なっている。</a:t>
            </a:r>
          </a:p>
        </p:txBody>
      </p:sp>
    </p:spTree>
    <p:extLst>
      <p:ext uri="{BB962C8B-B14F-4D97-AF65-F5344CB8AC3E}">
        <p14:creationId xmlns:p14="http://schemas.microsoft.com/office/powerpoint/2010/main" val="16028535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4073A-B858-40DC-90F8-800E556C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88086"/>
            <a:ext cx="11501120" cy="960539"/>
          </a:xfr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現在完了進行形：「ずっと～しているところだ」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F7B073-A9B3-49F6-9187-765D3EB0D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360" y="3059835"/>
            <a:ext cx="10193417" cy="3710081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①私は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時間ずっと立ち続けている。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②私は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11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時からずっと音楽を聞いている。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③</a:t>
            </a:r>
            <a:r>
              <a:rPr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彼は先週からずっと泳いでいる。</a:t>
            </a:r>
          </a:p>
          <a:p>
            <a:pPr marL="0" indent="0">
              <a:buNone/>
            </a:pPr>
            <a:endParaRPr kumimoji="1" lang="ja-JP" altLang="en-US" b="1" dirty="0"/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EE7F1260-7287-4422-ABE5-FB885583C3DB}"/>
              </a:ext>
            </a:extLst>
          </p:cNvPr>
          <p:cNvSpPr/>
          <p:nvPr/>
        </p:nvSpPr>
        <p:spPr>
          <a:xfrm>
            <a:off x="-5110877" y="2251058"/>
            <a:ext cx="4760426" cy="3309551"/>
          </a:xfrm>
          <a:prstGeom prst="wedgeRoundRectCallout">
            <a:avLst>
              <a:gd name="adj1" fmla="val -60685"/>
              <a:gd name="adj2" fmla="val -78758"/>
              <a:gd name="adj3" fmla="val 16667"/>
            </a:avLst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1)</a:t>
            </a:r>
            <a:r>
              <a:rPr kumimoji="1" lang="ja-JP" altLang="en-US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進行形なので</a:t>
            </a:r>
            <a:endParaRPr kumimoji="1" lang="en-US" altLang="ja-JP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→　</a:t>
            </a:r>
            <a:r>
              <a:rPr kumimoji="1" lang="en-US" altLang="ja-JP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Be</a:t>
            </a:r>
            <a:r>
              <a:rPr kumimoji="1"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動詞＋～</a:t>
            </a:r>
            <a:r>
              <a:rPr kumimoji="1" lang="en-US" altLang="ja-JP" dirty="0" err="1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ing</a:t>
            </a:r>
            <a:r>
              <a:rPr kumimoji="1" lang="en-US" altLang="ja-JP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を使って表現します。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en-US" altLang="ja-JP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2)</a:t>
            </a:r>
            <a:r>
              <a:rPr kumimoji="1" lang="ja-JP" altLang="en-US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現在の状態が「～になっている」</a:t>
            </a:r>
            <a:endParaRPr kumimoji="1" lang="en-US" altLang="ja-JP" dirty="0">
              <a:solidFill>
                <a:srgbClr val="0070C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→　</a:t>
            </a:r>
            <a:r>
              <a:rPr kumimoji="1" lang="en-US" altLang="ja-JP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Be</a:t>
            </a:r>
            <a:r>
              <a:rPr kumimoji="1" lang="ja-JP" altLang="en-US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動詞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を使って表現します。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時間的な幅があると考えてください。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FB61388C-4CB9-561D-CB39-E2C81BEE1107}"/>
              </a:ext>
            </a:extLst>
          </p:cNvPr>
          <p:cNvGrpSpPr/>
          <p:nvPr/>
        </p:nvGrpSpPr>
        <p:grpSpPr>
          <a:xfrm>
            <a:off x="340360" y="1356379"/>
            <a:ext cx="11511280" cy="1395701"/>
            <a:chOff x="355601" y="1407262"/>
            <a:chExt cx="11511280" cy="1395701"/>
          </a:xfrm>
        </p:grpSpPr>
        <p:sp>
          <p:nvSpPr>
            <p:cNvPr id="11" name="四角形: 1 つの角を切り取り 1 つの角を丸める 10">
              <a:extLst>
                <a:ext uri="{FF2B5EF4-FFF2-40B4-BE49-F238E27FC236}">
                  <a16:creationId xmlns:a16="http://schemas.microsoft.com/office/drawing/2014/main" id="{62A4B384-06C0-4B97-4246-F8965E665FE6}"/>
                </a:ext>
              </a:extLst>
            </p:cNvPr>
            <p:cNvSpPr/>
            <p:nvPr/>
          </p:nvSpPr>
          <p:spPr>
            <a:xfrm rot="19842593">
              <a:off x="1897651" y="1407262"/>
              <a:ext cx="1090612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過去</a:t>
              </a:r>
            </a:p>
          </p:txBody>
        </p:sp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B993FDDF-8713-A8A0-0111-C06C621E9AE9}"/>
                </a:ext>
              </a:extLst>
            </p:cNvPr>
            <p:cNvGrpSpPr/>
            <p:nvPr/>
          </p:nvGrpSpPr>
          <p:grpSpPr>
            <a:xfrm>
              <a:off x="355601" y="1442837"/>
              <a:ext cx="11511280" cy="1360126"/>
              <a:chOff x="355601" y="1442837"/>
              <a:chExt cx="11511280" cy="1360126"/>
            </a:xfrm>
          </p:grpSpPr>
          <p:sp>
            <p:nvSpPr>
              <p:cNvPr id="33" name="矢印: 右 32">
                <a:extLst>
                  <a:ext uri="{FF2B5EF4-FFF2-40B4-BE49-F238E27FC236}">
                    <a16:creationId xmlns:a16="http://schemas.microsoft.com/office/drawing/2014/main" id="{A53093C1-9B31-0C14-C55F-F5D45DEF5A3A}"/>
                  </a:ext>
                </a:extLst>
              </p:cNvPr>
              <p:cNvSpPr/>
              <p:nvPr/>
            </p:nvSpPr>
            <p:spPr>
              <a:xfrm>
                <a:off x="355601" y="2251058"/>
                <a:ext cx="11511280" cy="268447"/>
              </a:xfrm>
              <a:prstGeom prst="rightArrow">
                <a:avLst>
                  <a:gd name="adj1" fmla="val 37500"/>
                  <a:gd name="adj2" fmla="val 50000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4" name="加算記号 33">
                <a:extLst>
                  <a:ext uri="{FF2B5EF4-FFF2-40B4-BE49-F238E27FC236}">
                    <a16:creationId xmlns:a16="http://schemas.microsoft.com/office/drawing/2014/main" id="{0B5B80E5-A8C6-F6D2-121D-B15B58F6EFFF}"/>
                  </a:ext>
                </a:extLst>
              </p:cNvPr>
              <p:cNvSpPr/>
              <p:nvPr/>
            </p:nvSpPr>
            <p:spPr>
              <a:xfrm>
                <a:off x="5630479" y="1931077"/>
                <a:ext cx="981218" cy="835366"/>
              </a:xfrm>
              <a:prstGeom prst="mathPlus">
                <a:avLst>
                  <a:gd name="adj1" fmla="val 9033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加算記号 34">
                <a:extLst>
                  <a:ext uri="{FF2B5EF4-FFF2-40B4-BE49-F238E27FC236}">
                    <a16:creationId xmlns:a16="http://schemas.microsoft.com/office/drawing/2014/main" id="{A6C0C77C-D02E-4049-DB68-316F9426A1EB}"/>
                  </a:ext>
                </a:extLst>
              </p:cNvPr>
              <p:cNvSpPr/>
              <p:nvPr/>
            </p:nvSpPr>
            <p:spPr>
              <a:xfrm>
                <a:off x="1642703" y="1943529"/>
                <a:ext cx="981218" cy="835366"/>
              </a:xfrm>
              <a:prstGeom prst="mathPlus">
                <a:avLst>
                  <a:gd name="adj1" fmla="val 9033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加算記号 35">
                <a:extLst>
                  <a:ext uri="{FF2B5EF4-FFF2-40B4-BE49-F238E27FC236}">
                    <a16:creationId xmlns:a16="http://schemas.microsoft.com/office/drawing/2014/main" id="{C2AC5209-EE60-D5C7-6E5C-43E27C703B37}"/>
                  </a:ext>
                </a:extLst>
              </p:cNvPr>
              <p:cNvSpPr/>
              <p:nvPr/>
            </p:nvSpPr>
            <p:spPr>
              <a:xfrm>
                <a:off x="9192126" y="1967597"/>
                <a:ext cx="981218" cy="835366"/>
              </a:xfrm>
              <a:prstGeom prst="mathPlus">
                <a:avLst>
                  <a:gd name="adj1" fmla="val 9033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四角形: 1 つの角を切り取り 1 つの角を丸める 36">
                <a:extLst>
                  <a:ext uri="{FF2B5EF4-FFF2-40B4-BE49-F238E27FC236}">
                    <a16:creationId xmlns:a16="http://schemas.microsoft.com/office/drawing/2014/main" id="{2BD8C091-8D35-5547-CF0F-CB495724E229}"/>
                  </a:ext>
                </a:extLst>
              </p:cNvPr>
              <p:cNvSpPr/>
              <p:nvPr/>
            </p:nvSpPr>
            <p:spPr>
              <a:xfrm rot="19842593">
                <a:off x="5774299" y="1442837"/>
                <a:ext cx="1090612" cy="511713"/>
              </a:xfrm>
              <a:prstGeom prst="snipRoundRect">
                <a:avLst>
                  <a:gd name="adj1" fmla="val 0"/>
                  <a:gd name="adj2" fmla="val 16667"/>
                </a:avLst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kumimoji="1" lang="ja-JP" altLang="en-US" sz="2400" dirty="0">
                    <a:solidFill>
                      <a:schemeClr val="bg1"/>
                    </a:solidFill>
                    <a:latin typeface="HGS創英角ﾎﾟｯﾌﾟ体" panose="040B0A00000000000000" pitchFamily="50" charset="-128"/>
                    <a:ea typeface="HGS創英角ﾎﾟｯﾌﾟ体" panose="040B0A00000000000000" pitchFamily="50" charset="-128"/>
                  </a:rPr>
                  <a:t>現在</a:t>
                </a:r>
                <a:endParaRPr kumimoji="1" lang="en-US" altLang="ja-JP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endParaRPr>
              </a:p>
            </p:txBody>
          </p:sp>
          <p:sp>
            <p:nvSpPr>
              <p:cNvPr id="38" name="四角形: 1 つの角を切り取り 1 つの角を丸める 37">
                <a:extLst>
                  <a:ext uri="{FF2B5EF4-FFF2-40B4-BE49-F238E27FC236}">
                    <a16:creationId xmlns:a16="http://schemas.microsoft.com/office/drawing/2014/main" id="{C9E8256C-7E55-2041-75FD-302785FE8A35}"/>
                  </a:ext>
                </a:extLst>
              </p:cNvPr>
              <p:cNvSpPr/>
              <p:nvPr/>
            </p:nvSpPr>
            <p:spPr>
              <a:xfrm rot="19842593">
                <a:off x="9247585" y="1497601"/>
                <a:ext cx="1090612" cy="511713"/>
              </a:xfrm>
              <a:prstGeom prst="snipRoundRect">
                <a:avLst>
                  <a:gd name="adj1" fmla="val 0"/>
                  <a:gd name="adj2" fmla="val 16667"/>
                </a:avLst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kumimoji="1" lang="ja-JP" altLang="en-US" sz="2400" dirty="0">
                    <a:solidFill>
                      <a:schemeClr val="bg1"/>
                    </a:solidFill>
                    <a:latin typeface="HGS創英角ﾎﾟｯﾌﾟ体" panose="040B0A00000000000000" pitchFamily="50" charset="-128"/>
                    <a:ea typeface="HGS創英角ﾎﾟｯﾌﾟ体" panose="040B0A00000000000000" pitchFamily="50" charset="-128"/>
                  </a:rPr>
                  <a:t>未来</a:t>
                </a:r>
              </a:p>
            </p:txBody>
          </p:sp>
          <p:grpSp>
            <p:nvGrpSpPr>
              <p:cNvPr id="39" name="グループ化 38">
                <a:extLst>
                  <a:ext uri="{FF2B5EF4-FFF2-40B4-BE49-F238E27FC236}">
                    <a16:creationId xmlns:a16="http://schemas.microsoft.com/office/drawing/2014/main" id="{B299F553-3037-B300-6DF5-F5BE7346DB0D}"/>
                  </a:ext>
                </a:extLst>
              </p:cNvPr>
              <p:cNvGrpSpPr/>
              <p:nvPr/>
            </p:nvGrpSpPr>
            <p:grpSpPr>
              <a:xfrm>
                <a:off x="3881163" y="2138576"/>
                <a:ext cx="3078556" cy="526263"/>
                <a:chOff x="3196241" y="2119058"/>
                <a:chExt cx="2138408" cy="526263"/>
              </a:xfrm>
            </p:grpSpPr>
            <p:sp>
              <p:nvSpPr>
                <p:cNvPr id="49" name="平行四辺形 48">
                  <a:extLst>
                    <a:ext uri="{FF2B5EF4-FFF2-40B4-BE49-F238E27FC236}">
                      <a16:creationId xmlns:a16="http://schemas.microsoft.com/office/drawing/2014/main" id="{47AFC63E-4942-28AD-93A8-23BD95FC02C2}"/>
                    </a:ext>
                  </a:extLst>
                </p:cNvPr>
                <p:cNvSpPr/>
                <p:nvPr/>
              </p:nvSpPr>
              <p:spPr>
                <a:xfrm rot="1872237">
                  <a:off x="3196241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" name="平行四辺形 49">
                  <a:extLst>
                    <a:ext uri="{FF2B5EF4-FFF2-40B4-BE49-F238E27FC236}">
                      <a16:creationId xmlns:a16="http://schemas.microsoft.com/office/drawing/2014/main" id="{9F49D6E3-2220-BE5D-1816-CF6438B25F97}"/>
                    </a:ext>
                  </a:extLst>
                </p:cNvPr>
                <p:cNvSpPr/>
                <p:nvPr/>
              </p:nvSpPr>
              <p:spPr>
                <a:xfrm rot="1872237">
                  <a:off x="3510756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1" name="平行四辺形 50">
                  <a:extLst>
                    <a:ext uri="{FF2B5EF4-FFF2-40B4-BE49-F238E27FC236}">
                      <a16:creationId xmlns:a16="http://schemas.microsoft.com/office/drawing/2014/main" id="{9A4A3A09-3F6F-1028-B7D9-176A555A725D}"/>
                    </a:ext>
                  </a:extLst>
                </p:cNvPr>
                <p:cNvSpPr/>
                <p:nvPr/>
              </p:nvSpPr>
              <p:spPr>
                <a:xfrm rot="1872237">
                  <a:off x="3797361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2" name="平行四辺形 51">
                  <a:extLst>
                    <a:ext uri="{FF2B5EF4-FFF2-40B4-BE49-F238E27FC236}">
                      <a16:creationId xmlns:a16="http://schemas.microsoft.com/office/drawing/2014/main" id="{3CE801E6-2943-62B6-486C-C1F37AD2E47C}"/>
                    </a:ext>
                  </a:extLst>
                </p:cNvPr>
                <p:cNvSpPr/>
                <p:nvPr/>
              </p:nvSpPr>
              <p:spPr>
                <a:xfrm rot="1872237">
                  <a:off x="4094568" y="2119060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" name="平行四辺形 52">
                  <a:extLst>
                    <a:ext uri="{FF2B5EF4-FFF2-40B4-BE49-F238E27FC236}">
                      <a16:creationId xmlns:a16="http://schemas.microsoft.com/office/drawing/2014/main" id="{C9BFD274-7A3C-2C84-9D8B-E5F97C92678C}"/>
                    </a:ext>
                  </a:extLst>
                </p:cNvPr>
                <p:cNvSpPr/>
                <p:nvPr/>
              </p:nvSpPr>
              <p:spPr>
                <a:xfrm rot="1872237">
                  <a:off x="4361563" y="2119059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" name="平行四辺形 53">
                  <a:extLst>
                    <a:ext uri="{FF2B5EF4-FFF2-40B4-BE49-F238E27FC236}">
                      <a16:creationId xmlns:a16="http://schemas.microsoft.com/office/drawing/2014/main" id="{90139FC7-C578-D499-656A-B808EF459C69}"/>
                    </a:ext>
                  </a:extLst>
                </p:cNvPr>
                <p:cNvSpPr/>
                <p:nvPr/>
              </p:nvSpPr>
              <p:spPr>
                <a:xfrm rot="1872237">
                  <a:off x="4660702" y="2119059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" name="平行四辺形 54">
                  <a:extLst>
                    <a:ext uri="{FF2B5EF4-FFF2-40B4-BE49-F238E27FC236}">
                      <a16:creationId xmlns:a16="http://schemas.microsoft.com/office/drawing/2014/main" id="{99624C91-F0E2-D6DF-C64E-FF03EFC2C04A}"/>
                    </a:ext>
                  </a:extLst>
                </p:cNvPr>
                <p:cNvSpPr/>
                <p:nvPr/>
              </p:nvSpPr>
              <p:spPr>
                <a:xfrm rot="1872237">
                  <a:off x="4949925" y="2119058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" name="平行四辺形 55">
                  <a:extLst>
                    <a:ext uri="{FF2B5EF4-FFF2-40B4-BE49-F238E27FC236}">
                      <a16:creationId xmlns:a16="http://schemas.microsoft.com/office/drawing/2014/main" id="{AAD18048-FD9C-CCDB-E84E-141532ED10FE}"/>
                    </a:ext>
                  </a:extLst>
                </p:cNvPr>
                <p:cNvSpPr/>
                <p:nvPr/>
              </p:nvSpPr>
              <p:spPr>
                <a:xfrm rot="1872237">
                  <a:off x="5221922" y="2119058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" name="グループ化 39">
                <a:extLst>
                  <a:ext uri="{FF2B5EF4-FFF2-40B4-BE49-F238E27FC236}">
                    <a16:creationId xmlns:a16="http://schemas.microsoft.com/office/drawing/2014/main" id="{3DD02FCE-BF4B-EA7B-1585-DD558F416343}"/>
                  </a:ext>
                </a:extLst>
              </p:cNvPr>
              <p:cNvGrpSpPr/>
              <p:nvPr/>
            </p:nvGrpSpPr>
            <p:grpSpPr>
              <a:xfrm>
                <a:off x="444831" y="2134607"/>
                <a:ext cx="3078556" cy="526263"/>
                <a:chOff x="3196241" y="2119058"/>
                <a:chExt cx="2138408" cy="526263"/>
              </a:xfrm>
            </p:grpSpPr>
            <p:sp>
              <p:nvSpPr>
                <p:cNvPr id="41" name="平行四辺形 40">
                  <a:extLst>
                    <a:ext uri="{FF2B5EF4-FFF2-40B4-BE49-F238E27FC236}">
                      <a16:creationId xmlns:a16="http://schemas.microsoft.com/office/drawing/2014/main" id="{853E1DEB-F434-C949-F96B-E2AC3A0780C3}"/>
                    </a:ext>
                  </a:extLst>
                </p:cNvPr>
                <p:cNvSpPr/>
                <p:nvPr/>
              </p:nvSpPr>
              <p:spPr>
                <a:xfrm rot="1872237">
                  <a:off x="3196241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" name="平行四辺形 41">
                  <a:extLst>
                    <a:ext uri="{FF2B5EF4-FFF2-40B4-BE49-F238E27FC236}">
                      <a16:creationId xmlns:a16="http://schemas.microsoft.com/office/drawing/2014/main" id="{3A0C2034-BF66-0426-6776-BC458BB26569}"/>
                    </a:ext>
                  </a:extLst>
                </p:cNvPr>
                <p:cNvSpPr/>
                <p:nvPr/>
              </p:nvSpPr>
              <p:spPr>
                <a:xfrm rot="1872237">
                  <a:off x="3510756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" name="平行四辺形 42">
                  <a:extLst>
                    <a:ext uri="{FF2B5EF4-FFF2-40B4-BE49-F238E27FC236}">
                      <a16:creationId xmlns:a16="http://schemas.microsoft.com/office/drawing/2014/main" id="{DBB3B39F-8427-2621-8403-900B852EDD42}"/>
                    </a:ext>
                  </a:extLst>
                </p:cNvPr>
                <p:cNvSpPr/>
                <p:nvPr/>
              </p:nvSpPr>
              <p:spPr>
                <a:xfrm rot="1872237">
                  <a:off x="3797361" y="2119061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" name="平行四辺形 43">
                  <a:extLst>
                    <a:ext uri="{FF2B5EF4-FFF2-40B4-BE49-F238E27FC236}">
                      <a16:creationId xmlns:a16="http://schemas.microsoft.com/office/drawing/2014/main" id="{C6933775-79D6-22FC-138D-193BB85DC263}"/>
                    </a:ext>
                  </a:extLst>
                </p:cNvPr>
                <p:cNvSpPr/>
                <p:nvPr/>
              </p:nvSpPr>
              <p:spPr>
                <a:xfrm rot="1872237">
                  <a:off x="4094568" y="2119060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" name="平行四辺形 44">
                  <a:extLst>
                    <a:ext uri="{FF2B5EF4-FFF2-40B4-BE49-F238E27FC236}">
                      <a16:creationId xmlns:a16="http://schemas.microsoft.com/office/drawing/2014/main" id="{9951F41C-9E4A-8126-BA90-0A7E19225B61}"/>
                    </a:ext>
                  </a:extLst>
                </p:cNvPr>
                <p:cNvSpPr/>
                <p:nvPr/>
              </p:nvSpPr>
              <p:spPr>
                <a:xfrm rot="1872237">
                  <a:off x="4361563" y="2119059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" name="平行四辺形 45">
                  <a:extLst>
                    <a:ext uri="{FF2B5EF4-FFF2-40B4-BE49-F238E27FC236}">
                      <a16:creationId xmlns:a16="http://schemas.microsoft.com/office/drawing/2014/main" id="{4FBB4EF9-24F1-9832-2F4C-477FB1CBF603}"/>
                    </a:ext>
                  </a:extLst>
                </p:cNvPr>
                <p:cNvSpPr/>
                <p:nvPr/>
              </p:nvSpPr>
              <p:spPr>
                <a:xfrm rot="1872237">
                  <a:off x="4660702" y="2119059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" name="平行四辺形 46">
                  <a:extLst>
                    <a:ext uri="{FF2B5EF4-FFF2-40B4-BE49-F238E27FC236}">
                      <a16:creationId xmlns:a16="http://schemas.microsoft.com/office/drawing/2014/main" id="{134294D8-CB14-8AE7-ED9A-C341229B2E4F}"/>
                    </a:ext>
                  </a:extLst>
                </p:cNvPr>
                <p:cNvSpPr/>
                <p:nvPr/>
              </p:nvSpPr>
              <p:spPr>
                <a:xfrm rot="1872237">
                  <a:off x="4949925" y="2119058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" name="平行四辺形 47">
                  <a:extLst>
                    <a:ext uri="{FF2B5EF4-FFF2-40B4-BE49-F238E27FC236}">
                      <a16:creationId xmlns:a16="http://schemas.microsoft.com/office/drawing/2014/main" id="{41397BB7-4DCC-93AA-B3E0-729D30DD50B8}"/>
                    </a:ext>
                  </a:extLst>
                </p:cNvPr>
                <p:cNvSpPr/>
                <p:nvPr/>
              </p:nvSpPr>
              <p:spPr>
                <a:xfrm rot="1872237">
                  <a:off x="5221922" y="2119058"/>
                  <a:ext cx="112727" cy="526260"/>
                </a:xfrm>
                <a:prstGeom prst="parallelogram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sp>
        <p:nvSpPr>
          <p:cNvPr id="4" name="吹き出し: 円形 3">
            <a:extLst>
              <a:ext uri="{FF2B5EF4-FFF2-40B4-BE49-F238E27FC236}">
                <a16:creationId xmlns:a16="http://schemas.microsoft.com/office/drawing/2014/main" id="{50A28825-9B74-51DA-4BC4-BA676C8BC3C6}"/>
              </a:ext>
            </a:extLst>
          </p:cNvPr>
          <p:cNvSpPr/>
          <p:nvPr/>
        </p:nvSpPr>
        <p:spPr>
          <a:xfrm>
            <a:off x="7299016" y="3059836"/>
            <a:ext cx="4339531" cy="3220648"/>
          </a:xfrm>
          <a:prstGeom prst="wedgeEllipseCallout">
            <a:avLst>
              <a:gd name="adj1" fmla="val -62009"/>
              <a:gd name="adj2" fmla="val -635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過去から</a:t>
            </a:r>
            <a:endParaRPr kumimoji="1" lang="en-US" altLang="ja-JP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～し続けている</a:t>
            </a:r>
            <a:endParaRPr kumimoji="1" lang="en-US" altLang="ja-JP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状態が</a:t>
            </a:r>
            <a:endParaRPr kumimoji="1" lang="en-US" altLang="ja-JP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続いている。</a:t>
            </a:r>
          </a:p>
        </p:txBody>
      </p:sp>
    </p:spTree>
    <p:extLst>
      <p:ext uri="{BB962C8B-B14F-4D97-AF65-F5344CB8AC3E}">
        <p14:creationId xmlns:p14="http://schemas.microsoft.com/office/powerpoint/2010/main" val="35199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4073A-B858-40DC-90F8-800E556C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659" y="88086"/>
            <a:ext cx="11537575" cy="960539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ja-JP" altLang="en-US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現在形：「～する」</a:t>
            </a:r>
            <a:r>
              <a:rPr lang="en-US" altLang="ja-JP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,</a:t>
            </a:r>
            <a:r>
              <a:rPr lang="ja-JP" altLang="en-US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「～です」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F7B073-A9B3-49F6-9187-765D3EB0D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58" y="3059835"/>
            <a:ext cx="11537575" cy="3710081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①私は学生です。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②私は毎日音楽を聞きます。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③彼は大阪に住んでいる。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13884EA-3198-4E02-B2E9-CDAB9926887C}"/>
              </a:ext>
            </a:extLst>
          </p:cNvPr>
          <p:cNvGrpSpPr/>
          <p:nvPr/>
        </p:nvGrpSpPr>
        <p:grpSpPr>
          <a:xfrm>
            <a:off x="340659" y="1463616"/>
            <a:ext cx="11447929" cy="1352281"/>
            <a:chOff x="201337" y="1326050"/>
            <a:chExt cx="7995895" cy="1352281"/>
          </a:xfrm>
        </p:grpSpPr>
        <p:sp>
          <p:nvSpPr>
            <p:cNvPr id="5" name="矢印: 右 4">
              <a:extLst>
                <a:ext uri="{FF2B5EF4-FFF2-40B4-BE49-F238E27FC236}">
                  <a16:creationId xmlns:a16="http://schemas.microsoft.com/office/drawing/2014/main" id="{F16984F2-6832-4535-B03D-002D4BF65B2E}"/>
                </a:ext>
              </a:extLst>
            </p:cNvPr>
            <p:cNvSpPr/>
            <p:nvPr/>
          </p:nvSpPr>
          <p:spPr>
            <a:xfrm>
              <a:off x="201337" y="2126425"/>
              <a:ext cx="7995895" cy="268447"/>
            </a:xfrm>
            <a:prstGeom prst="rightArrow">
              <a:avLst>
                <a:gd name="adj1" fmla="val 37500"/>
                <a:gd name="adj2" fmla="val 50000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加算記号 5">
              <a:extLst>
                <a:ext uri="{FF2B5EF4-FFF2-40B4-BE49-F238E27FC236}">
                  <a16:creationId xmlns:a16="http://schemas.microsoft.com/office/drawing/2014/main" id="{036D6F65-8B62-4A3F-95D7-C47523EA5802}"/>
                </a:ext>
              </a:extLst>
            </p:cNvPr>
            <p:cNvSpPr/>
            <p:nvPr/>
          </p:nvSpPr>
          <p:spPr>
            <a:xfrm>
              <a:off x="3657359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加算記号 9">
              <a:extLst>
                <a:ext uri="{FF2B5EF4-FFF2-40B4-BE49-F238E27FC236}">
                  <a16:creationId xmlns:a16="http://schemas.microsoft.com/office/drawing/2014/main" id="{C0B99132-1B51-4449-B645-4EA45A922FE3}"/>
                </a:ext>
              </a:extLst>
            </p:cNvPr>
            <p:cNvSpPr/>
            <p:nvPr/>
          </p:nvSpPr>
          <p:spPr>
            <a:xfrm>
              <a:off x="1084092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加算記号 11">
              <a:extLst>
                <a:ext uri="{FF2B5EF4-FFF2-40B4-BE49-F238E27FC236}">
                  <a16:creationId xmlns:a16="http://schemas.microsoft.com/office/drawing/2014/main" id="{CC70DB43-7738-4A5F-8FCF-B794CE7B1E8D}"/>
                </a:ext>
              </a:extLst>
            </p:cNvPr>
            <p:cNvSpPr/>
            <p:nvPr/>
          </p:nvSpPr>
          <p:spPr>
            <a:xfrm>
              <a:off x="6230626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四角形: 1 つの角を切り取り 1 つの角を丸める 12">
              <a:extLst>
                <a:ext uri="{FF2B5EF4-FFF2-40B4-BE49-F238E27FC236}">
                  <a16:creationId xmlns:a16="http://schemas.microsoft.com/office/drawing/2014/main" id="{FFB4E9DD-1805-47D1-8FF3-3E64C85F326A}"/>
                </a:ext>
              </a:extLst>
            </p:cNvPr>
            <p:cNvSpPr/>
            <p:nvPr/>
          </p:nvSpPr>
          <p:spPr>
            <a:xfrm rot="19842593">
              <a:off x="1245875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過去</a:t>
              </a:r>
            </a:p>
          </p:txBody>
        </p:sp>
        <p:sp>
          <p:nvSpPr>
            <p:cNvPr id="14" name="四角形: 1 つの角を切り取り 1 つの角を丸める 13">
              <a:extLst>
                <a:ext uri="{FF2B5EF4-FFF2-40B4-BE49-F238E27FC236}">
                  <a16:creationId xmlns:a16="http://schemas.microsoft.com/office/drawing/2014/main" id="{877B67FE-9FBF-4B5B-A523-2788D44FA9E0}"/>
                </a:ext>
              </a:extLst>
            </p:cNvPr>
            <p:cNvSpPr/>
            <p:nvPr/>
          </p:nvSpPr>
          <p:spPr>
            <a:xfrm rot="19842593">
              <a:off x="3776623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現在</a:t>
              </a:r>
              <a:endParaRPr kumimoji="1" lang="en-US" altLang="ja-JP" sz="2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15" name="四角形: 1 つの角を切り取り 1 つの角を丸める 14">
              <a:extLst>
                <a:ext uri="{FF2B5EF4-FFF2-40B4-BE49-F238E27FC236}">
                  <a16:creationId xmlns:a16="http://schemas.microsoft.com/office/drawing/2014/main" id="{09AC1B85-B47F-4F1A-A719-8C4CEAD6ABE8}"/>
                </a:ext>
              </a:extLst>
            </p:cNvPr>
            <p:cNvSpPr/>
            <p:nvPr/>
          </p:nvSpPr>
          <p:spPr>
            <a:xfrm rot="19842593">
              <a:off x="6355034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未来</a:t>
              </a:r>
            </a:p>
          </p:txBody>
        </p:sp>
      </p:grpSp>
      <p:sp>
        <p:nvSpPr>
          <p:cNvPr id="4" name="平行四辺形 3">
            <a:extLst>
              <a:ext uri="{FF2B5EF4-FFF2-40B4-BE49-F238E27FC236}">
                <a16:creationId xmlns:a16="http://schemas.microsoft.com/office/drawing/2014/main" id="{2E2E4600-83B9-4E11-95CC-FF52B017E25A}"/>
              </a:ext>
            </a:extLst>
          </p:cNvPr>
          <p:cNvSpPr/>
          <p:nvPr/>
        </p:nvSpPr>
        <p:spPr>
          <a:xfrm rot="1872237">
            <a:off x="4697293" y="2119899"/>
            <a:ext cx="161394" cy="526260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平行四辺形 16">
            <a:extLst>
              <a:ext uri="{FF2B5EF4-FFF2-40B4-BE49-F238E27FC236}">
                <a16:creationId xmlns:a16="http://schemas.microsoft.com/office/drawing/2014/main" id="{965089A2-F3CB-4D57-8286-A09A8F503907}"/>
              </a:ext>
            </a:extLst>
          </p:cNvPr>
          <p:cNvSpPr/>
          <p:nvPr/>
        </p:nvSpPr>
        <p:spPr>
          <a:xfrm rot="1872237">
            <a:off x="5011808" y="2119899"/>
            <a:ext cx="161394" cy="526260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平行四辺形 17">
            <a:extLst>
              <a:ext uri="{FF2B5EF4-FFF2-40B4-BE49-F238E27FC236}">
                <a16:creationId xmlns:a16="http://schemas.microsoft.com/office/drawing/2014/main" id="{7CFBE83F-DAC7-4106-9037-17615EF9245D}"/>
              </a:ext>
            </a:extLst>
          </p:cNvPr>
          <p:cNvSpPr/>
          <p:nvPr/>
        </p:nvSpPr>
        <p:spPr>
          <a:xfrm rot="1872237">
            <a:off x="5298413" y="2119899"/>
            <a:ext cx="161394" cy="526260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平行四辺形 18">
            <a:extLst>
              <a:ext uri="{FF2B5EF4-FFF2-40B4-BE49-F238E27FC236}">
                <a16:creationId xmlns:a16="http://schemas.microsoft.com/office/drawing/2014/main" id="{505EB3BC-D7F9-464E-802D-526D7BE57DDB}"/>
              </a:ext>
            </a:extLst>
          </p:cNvPr>
          <p:cNvSpPr/>
          <p:nvPr/>
        </p:nvSpPr>
        <p:spPr>
          <a:xfrm rot="1872237">
            <a:off x="5595620" y="2119898"/>
            <a:ext cx="161394" cy="526260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平行四辺形 19">
            <a:extLst>
              <a:ext uri="{FF2B5EF4-FFF2-40B4-BE49-F238E27FC236}">
                <a16:creationId xmlns:a16="http://schemas.microsoft.com/office/drawing/2014/main" id="{A0BD577D-AA9F-4075-A871-961FD708F836}"/>
              </a:ext>
            </a:extLst>
          </p:cNvPr>
          <p:cNvSpPr/>
          <p:nvPr/>
        </p:nvSpPr>
        <p:spPr>
          <a:xfrm rot="1872237">
            <a:off x="5862615" y="2119897"/>
            <a:ext cx="161394" cy="526260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平行四辺形 20">
            <a:extLst>
              <a:ext uri="{FF2B5EF4-FFF2-40B4-BE49-F238E27FC236}">
                <a16:creationId xmlns:a16="http://schemas.microsoft.com/office/drawing/2014/main" id="{737C25B3-69B1-454C-9A57-DEADED0BAAA9}"/>
              </a:ext>
            </a:extLst>
          </p:cNvPr>
          <p:cNvSpPr/>
          <p:nvPr/>
        </p:nvSpPr>
        <p:spPr>
          <a:xfrm rot="1872237">
            <a:off x="6161754" y="2119897"/>
            <a:ext cx="161394" cy="526260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平行四辺形 21">
            <a:extLst>
              <a:ext uri="{FF2B5EF4-FFF2-40B4-BE49-F238E27FC236}">
                <a16:creationId xmlns:a16="http://schemas.microsoft.com/office/drawing/2014/main" id="{4579F1D5-9501-4844-BF4C-69D2AB2B5D44}"/>
              </a:ext>
            </a:extLst>
          </p:cNvPr>
          <p:cNvSpPr/>
          <p:nvPr/>
        </p:nvSpPr>
        <p:spPr>
          <a:xfrm rot="1872237">
            <a:off x="6450977" y="2119896"/>
            <a:ext cx="161394" cy="526260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平行四辺形 22">
            <a:extLst>
              <a:ext uri="{FF2B5EF4-FFF2-40B4-BE49-F238E27FC236}">
                <a16:creationId xmlns:a16="http://schemas.microsoft.com/office/drawing/2014/main" id="{04942F1B-0CDC-4028-BFA6-3EACD066BB15}"/>
              </a:ext>
            </a:extLst>
          </p:cNvPr>
          <p:cNvSpPr/>
          <p:nvPr/>
        </p:nvSpPr>
        <p:spPr>
          <a:xfrm rot="1872237">
            <a:off x="6722974" y="2119896"/>
            <a:ext cx="161394" cy="526260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EE7F1260-7287-4422-ABE5-FB885583C3DB}"/>
              </a:ext>
            </a:extLst>
          </p:cNvPr>
          <p:cNvSpPr/>
          <p:nvPr/>
        </p:nvSpPr>
        <p:spPr>
          <a:xfrm>
            <a:off x="5584457" y="3358195"/>
            <a:ext cx="6204131" cy="2856488"/>
          </a:xfrm>
          <a:prstGeom prst="wedgeRoundRectCallout">
            <a:avLst>
              <a:gd name="adj1" fmla="val -45657"/>
              <a:gd name="adj2" fmla="val -75306"/>
              <a:gd name="adj3" fmla="val 16667"/>
            </a:avLst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en-US" altLang="ja-JP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1)</a:t>
            </a:r>
            <a:r>
              <a:rPr kumimoji="1"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習慣的に「～する」</a:t>
            </a:r>
            <a:endParaRPr kumimoji="1" lang="en-US" altLang="ja-JP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→　一般動詞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を使って表現します。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2)</a:t>
            </a:r>
            <a:r>
              <a:rPr kumimoji="1" lang="ja-JP" altLang="en-US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現在の状態が「～になっている」</a:t>
            </a:r>
            <a:endParaRPr kumimoji="1" lang="en-US" altLang="ja-JP" dirty="0">
              <a:solidFill>
                <a:srgbClr val="0070C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→　</a:t>
            </a:r>
            <a:r>
              <a:rPr kumimoji="1" lang="en-US" altLang="ja-JP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Be</a:t>
            </a:r>
            <a:r>
              <a:rPr kumimoji="1" lang="ja-JP" altLang="en-US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動詞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を使って表現します。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時間的な幅があると考えてください。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9662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4073A-B858-40DC-90F8-800E556C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660" y="88086"/>
            <a:ext cx="11519646" cy="960539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ja-JP" altLang="en-US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現在形：「～する」</a:t>
            </a:r>
            <a:r>
              <a:rPr lang="en-US" altLang="ja-JP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,</a:t>
            </a:r>
            <a:r>
              <a:rPr lang="ja-JP" altLang="en-US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「～です」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F7B073-A9B3-49F6-9187-765D3EB0D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60" y="3059835"/>
            <a:ext cx="11519646" cy="3710081"/>
          </a:xfrm>
        </p:spPr>
        <p:txBody>
          <a:bodyPr tIns="36000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①私は学生です。</a:t>
            </a:r>
            <a:r>
              <a:rPr lang="ja-JP" altLang="en-US" b="1" dirty="0"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　 </a:t>
            </a:r>
            <a:r>
              <a:rPr lang="en-US" altLang="ja-JP" b="1" dirty="0"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	</a:t>
            </a:r>
            <a:r>
              <a:rPr lang="ja-JP" altLang="en-US" b="1" dirty="0"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　　　</a:t>
            </a:r>
            <a:r>
              <a:rPr lang="en-US" altLang="ja-JP" sz="3200" b="1" dirty="0"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I </a:t>
            </a:r>
            <a:r>
              <a:rPr lang="en-US" altLang="ja-JP" sz="3200" b="1" dirty="0">
                <a:solidFill>
                  <a:srgbClr val="0070C0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am</a:t>
            </a:r>
            <a:r>
              <a:rPr lang="en-US" altLang="ja-JP" sz="3200" b="1" dirty="0"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 a student.</a:t>
            </a:r>
          </a:p>
          <a:p>
            <a:pPr marL="0" indent="0">
              <a:lnSpc>
                <a:spcPct val="100000"/>
              </a:lnSpc>
              <a:buNone/>
            </a:pPr>
            <a:endParaRPr lang="ja-JP" altLang="en-US" sz="3200" b="1" dirty="0">
              <a:latin typeface="Comic Sans MS" panose="030F0702030302020204" pitchFamily="66" charset="0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②私は毎日音楽を聞きます。 </a:t>
            </a:r>
            <a:r>
              <a:rPr lang="en-US" altLang="ja-JP" sz="3200" b="1" dirty="0"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I </a:t>
            </a:r>
            <a:r>
              <a:rPr lang="en-US" altLang="ja-JP" sz="3200" b="1" dirty="0">
                <a:solidFill>
                  <a:srgbClr val="FF0000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listen</a:t>
            </a:r>
            <a:r>
              <a:rPr lang="en-US" altLang="ja-JP" sz="3200" b="1" dirty="0"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 to music every day.</a:t>
            </a: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③彼は大阪に住んでいる。</a:t>
            </a:r>
            <a:r>
              <a:rPr lang="en-US" altLang="ja-JP" b="1" dirty="0"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   </a:t>
            </a:r>
            <a:r>
              <a:rPr lang="en-US" altLang="ja-JP" sz="3200" b="1" dirty="0"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He </a:t>
            </a:r>
            <a:r>
              <a:rPr lang="en-US" altLang="ja-JP" sz="3200" b="1" dirty="0">
                <a:solidFill>
                  <a:srgbClr val="FF0000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lives</a:t>
            </a:r>
            <a:r>
              <a:rPr lang="en-US" altLang="ja-JP" sz="3200" b="1" dirty="0"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 in Osaka.</a:t>
            </a:r>
            <a:endParaRPr kumimoji="1" lang="ja-JP" altLang="en-US"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13884EA-3198-4E02-B2E9-CDAB9926887C}"/>
              </a:ext>
            </a:extLst>
          </p:cNvPr>
          <p:cNvGrpSpPr/>
          <p:nvPr/>
        </p:nvGrpSpPr>
        <p:grpSpPr>
          <a:xfrm>
            <a:off x="340661" y="1463616"/>
            <a:ext cx="11519646" cy="1352281"/>
            <a:chOff x="201337" y="1326050"/>
            <a:chExt cx="7995895" cy="1352281"/>
          </a:xfrm>
        </p:grpSpPr>
        <p:sp>
          <p:nvSpPr>
            <p:cNvPr id="5" name="矢印: 右 4">
              <a:extLst>
                <a:ext uri="{FF2B5EF4-FFF2-40B4-BE49-F238E27FC236}">
                  <a16:creationId xmlns:a16="http://schemas.microsoft.com/office/drawing/2014/main" id="{F16984F2-6832-4535-B03D-002D4BF65B2E}"/>
                </a:ext>
              </a:extLst>
            </p:cNvPr>
            <p:cNvSpPr/>
            <p:nvPr/>
          </p:nvSpPr>
          <p:spPr>
            <a:xfrm>
              <a:off x="201337" y="2126425"/>
              <a:ext cx="7995895" cy="268447"/>
            </a:xfrm>
            <a:prstGeom prst="rightArrow">
              <a:avLst>
                <a:gd name="adj1" fmla="val 37500"/>
                <a:gd name="adj2" fmla="val 50000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加算記号 5">
              <a:extLst>
                <a:ext uri="{FF2B5EF4-FFF2-40B4-BE49-F238E27FC236}">
                  <a16:creationId xmlns:a16="http://schemas.microsoft.com/office/drawing/2014/main" id="{036D6F65-8B62-4A3F-95D7-C47523EA5802}"/>
                </a:ext>
              </a:extLst>
            </p:cNvPr>
            <p:cNvSpPr/>
            <p:nvPr/>
          </p:nvSpPr>
          <p:spPr>
            <a:xfrm>
              <a:off x="3657359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加算記号 9">
              <a:extLst>
                <a:ext uri="{FF2B5EF4-FFF2-40B4-BE49-F238E27FC236}">
                  <a16:creationId xmlns:a16="http://schemas.microsoft.com/office/drawing/2014/main" id="{C0B99132-1B51-4449-B645-4EA45A922FE3}"/>
                </a:ext>
              </a:extLst>
            </p:cNvPr>
            <p:cNvSpPr/>
            <p:nvPr/>
          </p:nvSpPr>
          <p:spPr>
            <a:xfrm>
              <a:off x="1084092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加算記号 11">
              <a:extLst>
                <a:ext uri="{FF2B5EF4-FFF2-40B4-BE49-F238E27FC236}">
                  <a16:creationId xmlns:a16="http://schemas.microsoft.com/office/drawing/2014/main" id="{CC70DB43-7738-4A5F-8FCF-B794CE7B1E8D}"/>
                </a:ext>
              </a:extLst>
            </p:cNvPr>
            <p:cNvSpPr/>
            <p:nvPr/>
          </p:nvSpPr>
          <p:spPr>
            <a:xfrm>
              <a:off x="6230626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四角形: 1 つの角を切り取り 1 つの角を丸める 12">
              <a:extLst>
                <a:ext uri="{FF2B5EF4-FFF2-40B4-BE49-F238E27FC236}">
                  <a16:creationId xmlns:a16="http://schemas.microsoft.com/office/drawing/2014/main" id="{FFB4E9DD-1805-47D1-8FF3-3E64C85F326A}"/>
                </a:ext>
              </a:extLst>
            </p:cNvPr>
            <p:cNvSpPr/>
            <p:nvPr/>
          </p:nvSpPr>
          <p:spPr>
            <a:xfrm rot="19842593">
              <a:off x="1245875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過去</a:t>
              </a:r>
            </a:p>
          </p:txBody>
        </p:sp>
        <p:sp>
          <p:nvSpPr>
            <p:cNvPr id="14" name="四角形: 1 つの角を切り取り 1 つの角を丸める 13">
              <a:extLst>
                <a:ext uri="{FF2B5EF4-FFF2-40B4-BE49-F238E27FC236}">
                  <a16:creationId xmlns:a16="http://schemas.microsoft.com/office/drawing/2014/main" id="{877B67FE-9FBF-4B5B-A523-2788D44FA9E0}"/>
                </a:ext>
              </a:extLst>
            </p:cNvPr>
            <p:cNvSpPr/>
            <p:nvPr/>
          </p:nvSpPr>
          <p:spPr>
            <a:xfrm rot="19842593">
              <a:off x="3776623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現在</a:t>
              </a:r>
              <a:endParaRPr kumimoji="1" lang="en-US" altLang="ja-JP" sz="2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15" name="四角形: 1 つの角を切り取り 1 つの角を丸める 14">
              <a:extLst>
                <a:ext uri="{FF2B5EF4-FFF2-40B4-BE49-F238E27FC236}">
                  <a16:creationId xmlns:a16="http://schemas.microsoft.com/office/drawing/2014/main" id="{09AC1B85-B47F-4F1A-A719-8C4CEAD6ABE8}"/>
                </a:ext>
              </a:extLst>
            </p:cNvPr>
            <p:cNvSpPr/>
            <p:nvPr/>
          </p:nvSpPr>
          <p:spPr>
            <a:xfrm rot="19842593">
              <a:off x="6355034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未来</a:t>
              </a:r>
            </a:p>
          </p:txBody>
        </p:sp>
      </p:grpSp>
      <p:sp>
        <p:nvSpPr>
          <p:cNvPr id="4" name="平行四辺形 3">
            <a:extLst>
              <a:ext uri="{FF2B5EF4-FFF2-40B4-BE49-F238E27FC236}">
                <a16:creationId xmlns:a16="http://schemas.microsoft.com/office/drawing/2014/main" id="{2E2E4600-83B9-4E11-95CC-FF52B017E25A}"/>
              </a:ext>
            </a:extLst>
          </p:cNvPr>
          <p:cNvSpPr/>
          <p:nvPr/>
        </p:nvSpPr>
        <p:spPr>
          <a:xfrm rot="1872237">
            <a:off x="4697219" y="2120161"/>
            <a:ext cx="162406" cy="526260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平行四辺形 16">
            <a:extLst>
              <a:ext uri="{FF2B5EF4-FFF2-40B4-BE49-F238E27FC236}">
                <a16:creationId xmlns:a16="http://schemas.microsoft.com/office/drawing/2014/main" id="{965089A2-F3CB-4D57-8286-A09A8F503907}"/>
              </a:ext>
            </a:extLst>
          </p:cNvPr>
          <p:cNvSpPr/>
          <p:nvPr/>
        </p:nvSpPr>
        <p:spPr>
          <a:xfrm rot="1872237">
            <a:off x="5011734" y="2120161"/>
            <a:ext cx="162406" cy="526260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平行四辺形 17">
            <a:extLst>
              <a:ext uri="{FF2B5EF4-FFF2-40B4-BE49-F238E27FC236}">
                <a16:creationId xmlns:a16="http://schemas.microsoft.com/office/drawing/2014/main" id="{7CFBE83F-DAC7-4106-9037-17615EF9245D}"/>
              </a:ext>
            </a:extLst>
          </p:cNvPr>
          <p:cNvSpPr/>
          <p:nvPr/>
        </p:nvSpPr>
        <p:spPr>
          <a:xfrm rot="1872237">
            <a:off x="5298339" y="2120161"/>
            <a:ext cx="162406" cy="526260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平行四辺形 18">
            <a:extLst>
              <a:ext uri="{FF2B5EF4-FFF2-40B4-BE49-F238E27FC236}">
                <a16:creationId xmlns:a16="http://schemas.microsoft.com/office/drawing/2014/main" id="{505EB3BC-D7F9-464E-802D-526D7BE57DDB}"/>
              </a:ext>
            </a:extLst>
          </p:cNvPr>
          <p:cNvSpPr/>
          <p:nvPr/>
        </p:nvSpPr>
        <p:spPr>
          <a:xfrm rot="1872237">
            <a:off x="5595546" y="2120160"/>
            <a:ext cx="162406" cy="526260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平行四辺形 19">
            <a:extLst>
              <a:ext uri="{FF2B5EF4-FFF2-40B4-BE49-F238E27FC236}">
                <a16:creationId xmlns:a16="http://schemas.microsoft.com/office/drawing/2014/main" id="{A0BD577D-AA9F-4075-A871-961FD708F836}"/>
              </a:ext>
            </a:extLst>
          </p:cNvPr>
          <p:cNvSpPr/>
          <p:nvPr/>
        </p:nvSpPr>
        <p:spPr>
          <a:xfrm rot="1872237">
            <a:off x="5862541" y="2120159"/>
            <a:ext cx="162406" cy="526260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平行四辺形 20">
            <a:extLst>
              <a:ext uri="{FF2B5EF4-FFF2-40B4-BE49-F238E27FC236}">
                <a16:creationId xmlns:a16="http://schemas.microsoft.com/office/drawing/2014/main" id="{737C25B3-69B1-454C-9A57-DEADED0BAAA9}"/>
              </a:ext>
            </a:extLst>
          </p:cNvPr>
          <p:cNvSpPr/>
          <p:nvPr/>
        </p:nvSpPr>
        <p:spPr>
          <a:xfrm rot="1872237">
            <a:off x="6161680" y="2120159"/>
            <a:ext cx="162406" cy="526260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平行四辺形 21">
            <a:extLst>
              <a:ext uri="{FF2B5EF4-FFF2-40B4-BE49-F238E27FC236}">
                <a16:creationId xmlns:a16="http://schemas.microsoft.com/office/drawing/2014/main" id="{4579F1D5-9501-4844-BF4C-69D2AB2B5D44}"/>
              </a:ext>
            </a:extLst>
          </p:cNvPr>
          <p:cNvSpPr/>
          <p:nvPr/>
        </p:nvSpPr>
        <p:spPr>
          <a:xfrm rot="1872237">
            <a:off x="6450903" y="2120158"/>
            <a:ext cx="162406" cy="526260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平行四辺形 22">
            <a:extLst>
              <a:ext uri="{FF2B5EF4-FFF2-40B4-BE49-F238E27FC236}">
                <a16:creationId xmlns:a16="http://schemas.microsoft.com/office/drawing/2014/main" id="{04942F1B-0CDC-4028-BFA6-3EACD066BB15}"/>
              </a:ext>
            </a:extLst>
          </p:cNvPr>
          <p:cNvSpPr/>
          <p:nvPr/>
        </p:nvSpPr>
        <p:spPr>
          <a:xfrm rot="1872237">
            <a:off x="6722900" y="2120158"/>
            <a:ext cx="162406" cy="526260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15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4073A-B858-40DC-90F8-800E556C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588" y="88086"/>
            <a:ext cx="11483788" cy="960539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0" tIns="0" rIns="0" bIns="0" rtlCol="0" anchor="ctr">
            <a:noAutofit/>
          </a:bodyPr>
          <a:lstStyle/>
          <a:p>
            <a:pPr algn="ctr"/>
            <a:r>
              <a:rPr lang="ja-JP" altLang="en-US" sz="39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現在</a:t>
            </a:r>
            <a:r>
              <a:rPr lang="ja-JP" altLang="en-US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進行</a:t>
            </a:r>
            <a:r>
              <a:rPr lang="ja-JP" altLang="en-US" sz="39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形：「～しているところです」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F7B073-A9B3-49F6-9187-765D3EB0D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588" y="3059835"/>
            <a:ext cx="11403106" cy="37100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①私は音楽を聞いているところです。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②彼らは野球をしているところです。</a:t>
            </a: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13884EA-3198-4E02-B2E9-CDAB9926887C}"/>
              </a:ext>
            </a:extLst>
          </p:cNvPr>
          <p:cNvGrpSpPr/>
          <p:nvPr/>
        </p:nvGrpSpPr>
        <p:grpSpPr>
          <a:xfrm>
            <a:off x="358588" y="1481546"/>
            <a:ext cx="11483788" cy="1352281"/>
            <a:chOff x="201337" y="1326050"/>
            <a:chExt cx="7995895" cy="1352281"/>
          </a:xfrm>
        </p:grpSpPr>
        <p:sp>
          <p:nvSpPr>
            <p:cNvPr id="5" name="矢印: 右 4">
              <a:extLst>
                <a:ext uri="{FF2B5EF4-FFF2-40B4-BE49-F238E27FC236}">
                  <a16:creationId xmlns:a16="http://schemas.microsoft.com/office/drawing/2014/main" id="{F16984F2-6832-4535-B03D-002D4BF65B2E}"/>
                </a:ext>
              </a:extLst>
            </p:cNvPr>
            <p:cNvSpPr/>
            <p:nvPr/>
          </p:nvSpPr>
          <p:spPr>
            <a:xfrm>
              <a:off x="201337" y="2126425"/>
              <a:ext cx="7995895" cy="268447"/>
            </a:xfrm>
            <a:prstGeom prst="rightArrow">
              <a:avLst>
                <a:gd name="adj1" fmla="val 37500"/>
                <a:gd name="adj2" fmla="val 50000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加算記号 5">
              <a:extLst>
                <a:ext uri="{FF2B5EF4-FFF2-40B4-BE49-F238E27FC236}">
                  <a16:creationId xmlns:a16="http://schemas.microsoft.com/office/drawing/2014/main" id="{036D6F65-8B62-4A3F-95D7-C47523EA5802}"/>
                </a:ext>
              </a:extLst>
            </p:cNvPr>
            <p:cNvSpPr/>
            <p:nvPr/>
          </p:nvSpPr>
          <p:spPr>
            <a:xfrm>
              <a:off x="3657359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加算記号 9">
              <a:extLst>
                <a:ext uri="{FF2B5EF4-FFF2-40B4-BE49-F238E27FC236}">
                  <a16:creationId xmlns:a16="http://schemas.microsoft.com/office/drawing/2014/main" id="{C0B99132-1B51-4449-B645-4EA45A922FE3}"/>
                </a:ext>
              </a:extLst>
            </p:cNvPr>
            <p:cNvSpPr/>
            <p:nvPr/>
          </p:nvSpPr>
          <p:spPr>
            <a:xfrm>
              <a:off x="1084092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加算記号 11">
              <a:extLst>
                <a:ext uri="{FF2B5EF4-FFF2-40B4-BE49-F238E27FC236}">
                  <a16:creationId xmlns:a16="http://schemas.microsoft.com/office/drawing/2014/main" id="{CC70DB43-7738-4A5F-8FCF-B794CE7B1E8D}"/>
                </a:ext>
              </a:extLst>
            </p:cNvPr>
            <p:cNvSpPr/>
            <p:nvPr/>
          </p:nvSpPr>
          <p:spPr>
            <a:xfrm>
              <a:off x="6230626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四角形: 1 つの角を切り取り 1 つの角を丸める 12">
              <a:extLst>
                <a:ext uri="{FF2B5EF4-FFF2-40B4-BE49-F238E27FC236}">
                  <a16:creationId xmlns:a16="http://schemas.microsoft.com/office/drawing/2014/main" id="{FFB4E9DD-1805-47D1-8FF3-3E64C85F326A}"/>
                </a:ext>
              </a:extLst>
            </p:cNvPr>
            <p:cNvSpPr/>
            <p:nvPr/>
          </p:nvSpPr>
          <p:spPr>
            <a:xfrm rot="19842593">
              <a:off x="1245875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過去</a:t>
              </a:r>
            </a:p>
          </p:txBody>
        </p:sp>
        <p:sp>
          <p:nvSpPr>
            <p:cNvPr id="14" name="四角形: 1 つの角を切り取り 1 つの角を丸める 13">
              <a:extLst>
                <a:ext uri="{FF2B5EF4-FFF2-40B4-BE49-F238E27FC236}">
                  <a16:creationId xmlns:a16="http://schemas.microsoft.com/office/drawing/2014/main" id="{877B67FE-9FBF-4B5B-A523-2788D44FA9E0}"/>
                </a:ext>
              </a:extLst>
            </p:cNvPr>
            <p:cNvSpPr/>
            <p:nvPr/>
          </p:nvSpPr>
          <p:spPr>
            <a:xfrm rot="19842593">
              <a:off x="3776623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現在</a:t>
              </a:r>
              <a:endParaRPr kumimoji="1" lang="en-US" altLang="ja-JP" sz="2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15" name="四角形: 1 つの角を切り取り 1 つの角を丸める 14">
              <a:extLst>
                <a:ext uri="{FF2B5EF4-FFF2-40B4-BE49-F238E27FC236}">
                  <a16:creationId xmlns:a16="http://schemas.microsoft.com/office/drawing/2014/main" id="{09AC1B85-B47F-4F1A-A719-8C4CEAD6ABE8}"/>
                </a:ext>
              </a:extLst>
            </p:cNvPr>
            <p:cNvSpPr/>
            <p:nvPr/>
          </p:nvSpPr>
          <p:spPr>
            <a:xfrm rot="19842593">
              <a:off x="6355034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未来</a:t>
              </a:r>
            </a:p>
          </p:txBody>
        </p:sp>
      </p:grpSp>
      <p:sp>
        <p:nvSpPr>
          <p:cNvPr id="8" name="楕円 7">
            <a:extLst>
              <a:ext uri="{FF2B5EF4-FFF2-40B4-BE49-F238E27FC236}">
                <a16:creationId xmlns:a16="http://schemas.microsoft.com/office/drawing/2014/main" id="{62D4514D-9264-4E66-9014-15FFE118B5E2}"/>
              </a:ext>
            </a:extLst>
          </p:cNvPr>
          <p:cNvSpPr/>
          <p:nvPr/>
        </p:nvSpPr>
        <p:spPr>
          <a:xfrm>
            <a:off x="5519286" y="2196105"/>
            <a:ext cx="584628" cy="44007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481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EE7F1260-7287-4422-ABE5-FB885583C3DB}"/>
              </a:ext>
            </a:extLst>
          </p:cNvPr>
          <p:cNvSpPr/>
          <p:nvPr/>
        </p:nvSpPr>
        <p:spPr>
          <a:xfrm>
            <a:off x="6736080" y="3099357"/>
            <a:ext cx="5019040" cy="3115327"/>
          </a:xfrm>
          <a:prstGeom prst="wedgeRoundRectCallout">
            <a:avLst>
              <a:gd name="adj1" fmla="val -64341"/>
              <a:gd name="adj2" fmla="val -62099"/>
              <a:gd name="adj3" fmla="val 16667"/>
            </a:avLst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180000" rIns="0" bIns="0" rtlCol="0" anchor="ctr"/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今この瞬間にしていることを表す時に現在進行形を使います。</a:t>
            </a:r>
            <a:endParaRPr kumimoji="1" lang="en-US" altLang="ja-JP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Be</a:t>
            </a:r>
            <a:r>
              <a:rPr kumimoji="1"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動詞＋～</a:t>
            </a:r>
            <a:r>
              <a:rPr kumimoji="1" lang="en-US" altLang="ja-JP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ing</a:t>
            </a:r>
            <a:r>
              <a:rPr kumimoji="1"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形</a:t>
            </a:r>
            <a:r>
              <a:rPr kumimoji="1" lang="ja-JP" altLang="en-US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を使います。</a:t>
            </a:r>
            <a:endParaRPr kumimoji="1" lang="en-US" altLang="ja-JP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現在進行形は今やっていることを一旦，中断しても再開できる時に使います。</a:t>
            </a:r>
            <a:endParaRPr kumimoji="1" lang="en-US" altLang="ja-JP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114073A-B858-40DC-90F8-800E556C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" y="88086"/>
            <a:ext cx="11521440" cy="960539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0" tIns="0" rIns="0" bIns="0" rtlCol="0" anchor="ctr">
            <a:noAutofit/>
          </a:bodyPr>
          <a:lstStyle/>
          <a:p>
            <a:pPr algn="ctr"/>
            <a:r>
              <a:rPr lang="ja-JP" altLang="en-US" sz="39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現在</a:t>
            </a:r>
            <a:r>
              <a:rPr lang="ja-JP" altLang="en-US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進行</a:t>
            </a:r>
            <a:r>
              <a:rPr lang="ja-JP" altLang="en-US" sz="39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形：「～しているところです」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F7B073-A9B3-49F6-9187-765D3EB0D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120" y="3059835"/>
            <a:ext cx="11521440" cy="37100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①私は音楽を聞いているところです。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②彼らは野球をしているところです。</a:t>
            </a: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13884EA-3198-4E02-B2E9-CDAB9926887C}"/>
              </a:ext>
            </a:extLst>
          </p:cNvPr>
          <p:cNvGrpSpPr/>
          <p:nvPr/>
        </p:nvGrpSpPr>
        <p:grpSpPr>
          <a:xfrm>
            <a:off x="325121" y="1463616"/>
            <a:ext cx="11521440" cy="1352281"/>
            <a:chOff x="201337" y="1326050"/>
            <a:chExt cx="7995895" cy="1352281"/>
          </a:xfrm>
        </p:grpSpPr>
        <p:sp>
          <p:nvSpPr>
            <p:cNvPr id="5" name="矢印: 右 4">
              <a:extLst>
                <a:ext uri="{FF2B5EF4-FFF2-40B4-BE49-F238E27FC236}">
                  <a16:creationId xmlns:a16="http://schemas.microsoft.com/office/drawing/2014/main" id="{F16984F2-6832-4535-B03D-002D4BF65B2E}"/>
                </a:ext>
              </a:extLst>
            </p:cNvPr>
            <p:cNvSpPr/>
            <p:nvPr/>
          </p:nvSpPr>
          <p:spPr>
            <a:xfrm>
              <a:off x="201337" y="2126425"/>
              <a:ext cx="7995895" cy="268447"/>
            </a:xfrm>
            <a:prstGeom prst="rightArrow">
              <a:avLst>
                <a:gd name="adj1" fmla="val 37500"/>
                <a:gd name="adj2" fmla="val 50000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加算記号 5">
              <a:extLst>
                <a:ext uri="{FF2B5EF4-FFF2-40B4-BE49-F238E27FC236}">
                  <a16:creationId xmlns:a16="http://schemas.microsoft.com/office/drawing/2014/main" id="{036D6F65-8B62-4A3F-95D7-C47523EA5802}"/>
                </a:ext>
              </a:extLst>
            </p:cNvPr>
            <p:cNvSpPr/>
            <p:nvPr/>
          </p:nvSpPr>
          <p:spPr>
            <a:xfrm>
              <a:off x="3657359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加算記号 9">
              <a:extLst>
                <a:ext uri="{FF2B5EF4-FFF2-40B4-BE49-F238E27FC236}">
                  <a16:creationId xmlns:a16="http://schemas.microsoft.com/office/drawing/2014/main" id="{C0B99132-1B51-4449-B645-4EA45A922FE3}"/>
                </a:ext>
              </a:extLst>
            </p:cNvPr>
            <p:cNvSpPr/>
            <p:nvPr/>
          </p:nvSpPr>
          <p:spPr>
            <a:xfrm>
              <a:off x="1084092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加算記号 11">
              <a:extLst>
                <a:ext uri="{FF2B5EF4-FFF2-40B4-BE49-F238E27FC236}">
                  <a16:creationId xmlns:a16="http://schemas.microsoft.com/office/drawing/2014/main" id="{CC70DB43-7738-4A5F-8FCF-B794CE7B1E8D}"/>
                </a:ext>
              </a:extLst>
            </p:cNvPr>
            <p:cNvSpPr/>
            <p:nvPr/>
          </p:nvSpPr>
          <p:spPr>
            <a:xfrm>
              <a:off x="6230626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四角形: 1 つの角を切り取り 1 つの角を丸める 12">
              <a:extLst>
                <a:ext uri="{FF2B5EF4-FFF2-40B4-BE49-F238E27FC236}">
                  <a16:creationId xmlns:a16="http://schemas.microsoft.com/office/drawing/2014/main" id="{FFB4E9DD-1805-47D1-8FF3-3E64C85F326A}"/>
                </a:ext>
              </a:extLst>
            </p:cNvPr>
            <p:cNvSpPr/>
            <p:nvPr/>
          </p:nvSpPr>
          <p:spPr>
            <a:xfrm rot="19842593">
              <a:off x="1245875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過去</a:t>
              </a:r>
            </a:p>
          </p:txBody>
        </p:sp>
        <p:sp>
          <p:nvSpPr>
            <p:cNvPr id="14" name="四角形: 1 つの角を切り取り 1 つの角を丸める 13">
              <a:extLst>
                <a:ext uri="{FF2B5EF4-FFF2-40B4-BE49-F238E27FC236}">
                  <a16:creationId xmlns:a16="http://schemas.microsoft.com/office/drawing/2014/main" id="{877B67FE-9FBF-4B5B-A523-2788D44FA9E0}"/>
                </a:ext>
              </a:extLst>
            </p:cNvPr>
            <p:cNvSpPr/>
            <p:nvPr/>
          </p:nvSpPr>
          <p:spPr>
            <a:xfrm rot="19842593">
              <a:off x="3776623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現在</a:t>
              </a:r>
              <a:endParaRPr kumimoji="1" lang="en-US" altLang="ja-JP" sz="2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15" name="四角形: 1 つの角を切り取り 1 つの角を丸める 14">
              <a:extLst>
                <a:ext uri="{FF2B5EF4-FFF2-40B4-BE49-F238E27FC236}">
                  <a16:creationId xmlns:a16="http://schemas.microsoft.com/office/drawing/2014/main" id="{09AC1B85-B47F-4F1A-A719-8C4CEAD6ABE8}"/>
                </a:ext>
              </a:extLst>
            </p:cNvPr>
            <p:cNvSpPr/>
            <p:nvPr/>
          </p:nvSpPr>
          <p:spPr>
            <a:xfrm rot="19842593">
              <a:off x="6355034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未来</a:t>
              </a:r>
            </a:p>
          </p:txBody>
        </p:sp>
      </p:grpSp>
      <p:sp>
        <p:nvSpPr>
          <p:cNvPr id="8" name="楕円 7">
            <a:extLst>
              <a:ext uri="{FF2B5EF4-FFF2-40B4-BE49-F238E27FC236}">
                <a16:creationId xmlns:a16="http://schemas.microsoft.com/office/drawing/2014/main" id="{62D4514D-9264-4E66-9014-15FFE118B5E2}"/>
              </a:ext>
            </a:extLst>
          </p:cNvPr>
          <p:cNvSpPr/>
          <p:nvPr/>
        </p:nvSpPr>
        <p:spPr>
          <a:xfrm>
            <a:off x="5509456" y="2170281"/>
            <a:ext cx="586544" cy="44007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834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4073A-B858-40DC-90F8-800E556C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40" y="88086"/>
            <a:ext cx="11501120" cy="960539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0" tIns="0" rIns="0" bIns="0" rtlCol="0" anchor="ctr">
            <a:noAutofit/>
          </a:bodyPr>
          <a:lstStyle/>
          <a:p>
            <a:pPr algn="ctr"/>
            <a:r>
              <a:rPr lang="ja-JP" altLang="en-US" sz="39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現在</a:t>
            </a:r>
            <a:r>
              <a:rPr lang="ja-JP" altLang="en-US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進行</a:t>
            </a:r>
            <a:r>
              <a:rPr lang="ja-JP" altLang="en-US" sz="39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形：「～しているところです」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F7B073-A9B3-49F6-9187-765D3EB0D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440" y="3059835"/>
            <a:ext cx="10188337" cy="37100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①私は音楽を聞いているところです。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b="1" dirty="0">
                <a:solidFill>
                  <a:prstClr val="black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	I </a:t>
            </a:r>
            <a:r>
              <a:rPr lang="en-US" altLang="ja-JP" b="1" dirty="0">
                <a:solidFill>
                  <a:srgbClr val="FF0000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am listening </a:t>
            </a:r>
            <a:r>
              <a:rPr lang="en-US" altLang="ja-JP" b="1" dirty="0">
                <a:solidFill>
                  <a:prstClr val="black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to music now.</a:t>
            </a:r>
            <a:endParaRPr lang="ja-JP" altLang="en-US" dirty="0">
              <a:solidFill>
                <a:prstClr val="black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②彼らは野球をしているところです。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b="1" dirty="0">
                <a:solidFill>
                  <a:prstClr val="black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	They </a:t>
            </a:r>
            <a:r>
              <a:rPr lang="en-US" altLang="ja-JP" b="1" dirty="0">
                <a:solidFill>
                  <a:srgbClr val="FF0000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are playing </a:t>
            </a:r>
            <a:r>
              <a:rPr lang="en-US" altLang="ja-JP" b="1" dirty="0">
                <a:solidFill>
                  <a:prstClr val="black"/>
                </a:solidFill>
                <a:latin typeface="Comic Sans MS" panose="030F0702030302020204" pitchFamily="66" charset="0"/>
                <a:ea typeface="HGS創英角ﾎﾟｯﾌﾟ体" panose="040B0A00000000000000" pitchFamily="50" charset="-128"/>
              </a:rPr>
              <a:t>baseball now.</a:t>
            </a:r>
            <a:endParaRPr lang="ja-JP" altLang="en-US" dirty="0">
              <a:solidFill>
                <a:prstClr val="black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13884EA-3198-4E02-B2E9-CDAB9926887C}"/>
              </a:ext>
            </a:extLst>
          </p:cNvPr>
          <p:cNvGrpSpPr/>
          <p:nvPr/>
        </p:nvGrpSpPr>
        <p:grpSpPr>
          <a:xfrm>
            <a:off x="345441" y="1463616"/>
            <a:ext cx="11501120" cy="1352281"/>
            <a:chOff x="201337" y="1326050"/>
            <a:chExt cx="7995895" cy="1352281"/>
          </a:xfrm>
        </p:grpSpPr>
        <p:sp>
          <p:nvSpPr>
            <p:cNvPr id="5" name="矢印: 右 4">
              <a:extLst>
                <a:ext uri="{FF2B5EF4-FFF2-40B4-BE49-F238E27FC236}">
                  <a16:creationId xmlns:a16="http://schemas.microsoft.com/office/drawing/2014/main" id="{F16984F2-6832-4535-B03D-002D4BF65B2E}"/>
                </a:ext>
              </a:extLst>
            </p:cNvPr>
            <p:cNvSpPr/>
            <p:nvPr/>
          </p:nvSpPr>
          <p:spPr>
            <a:xfrm>
              <a:off x="201337" y="2126425"/>
              <a:ext cx="7995895" cy="268447"/>
            </a:xfrm>
            <a:prstGeom prst="rightArrow">
              <a:avLst>
                <a:gd name="adj1" fmla="val 37500"/>
                <a:gd name="adj2" fmla="val 50000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加算記号 5">
              <a:extLst>
                <a:ext uri="{FF2B5EF4-FFF2-40B4-BE49-F238E27FC236}">
                  <a16:creationId xmlns:a16="http://schemas.microsoft.com/office/drawing/2014/main" id="{036D6F65-8B62-4A3F-95D7-C47523EA5802}"/>
                </a:ext>
              </a:extLst>
            </p:cNvPr>
            <p:cNvSpPr/>
            <p:nvPr/>
          </p:nvSpPr>
          <p:spPr>
            <a:xfrm>
              <a:off x="3657359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加算記号 9">
              <a:extLst>
                <a:ext uri="{FF2B5EF4-FFF2-40B4-BE49-F238E27FC236}">
                  <a16:creationId xmlns:a16="http://schemas.microsoft.com/office/drawing/2014/main" id="{C0B99132-1B51-4449-B645-4EA45A922FE3}"/>
                </a:ext>
              </a:extLst>
            </p:cNvPr>
            <p:cNvSpPr/>
            <p:nvPr/>
          </p:nvSpPr>
          <p:spPr>
            <a:xfrm>
              <a:off x="1084092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加算記号 11">
              <a:extLst>
                <a:ext uri="{FF2B5EF4-FFF2-40B4-BE49-F238E27FC236}">
                  <a16:creationId xmlns:a16="http://schemas.microsoft.com/office/drawing/2014/main" id="{CC70DB43-7738-4A5F-8FCF-B794CE7B1E8D}"/>
                </a:ext>
              </a:extLst>
            </p:cNvPr>
            <p:cNvSpPr/>
            <p:nvPr/>
          </p:nvSpPr>
          <p:spPr>
            <a:xfrm>
              <a:off x="6230626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四角形: 1 つの角を切り取り 1 つの角を丸める 12">
              <a:extLst>
                <a:ext uri="{FF2B5EF4-FFF2-40B4-BE49-F238E27FC236}">
                  <a16:creationId xmlns:a16="http://schemas.microsoft.com/office/drawing/2014/main" id="{FFB4E9DD-1805-47D1-8FF3-3E64C85F326A}"/>
                </a:ext>
              </a:extLst>
            </p:cNvPr>
            <p:cNvSpPr/>
            <p:nvPr/>
          </p:nvSpPr>
          <p:spPr>
            <a:xfrm rot="19842593">
              <a:off x="1245875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過去</a:t>
              </a:r>
            </a:p>
          </p:txBody>
        </p:sp>
        <p:sp>
          <p:nvSpPr>
            <p:cNvPr id="14" name="四角形: 1 つの角を切り取り 1 つの角を丸める 13">
              <a:extLst>
                <a:ext uri="{FF2B5EF4-FFF2-40B4-BE49-F238E27FC236}">
                  <a16:creationId xmlns:a16="http://schemas.microsoft.com/office/drawing/2014/main" id="{877B67FE-9FBF-4B5B-A523-2788D44FA9E0}"/>
                </a:ext>
              </a:extLst>
            </p:cNvPr>
            <p:cNvSpPr/>
            <p:nvPr/>
          </p:nvSpPr>
          <p:spPr>
            <a:xfrm rot="19842593">
              <a:off x="3776623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現在</a:t>
              </a:r>
              <a:endParaRPr kumimoji="1" lang="en-US" altLang="ja-JP" sz="2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15" name="四角形: 1 つの角を切り取り 1 つの角を丸める 14">
              <a:extLst>
                <a:ext uri="{FF2B5EF4-FFF2-40B4-BE49-F238E27FC236}">
                  <a16:creationId xmlns:a16="http://schemas.microsoft.com/office/drawing/2014/main" id="{09AC1B85-B47F-4F1A-A719-8C4CEAD6ABE8}"/>
                </a:ext>
              </a:extLst>
            </p:cNvPr>
            <p:cNvSpPr/>
            <p:nvPr/>
          </p:nvSpPr>
          <p:spPr>
            <a:xfrm rot="19842593">
              <a:off x="6355034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未来</a:t>
              </a:r>
            </a:p>
          </p:txBody>
        </p:sp>
      </p:grpSp>
      <p:sp>
        <p:nvSpPr>
          <p:cNvPr id="8" name="楕円 7">
            <a:extLst>
              <a:ext uri="{FF2B5EF4-FFF2-40B4-BE49-F238E27FC236}">
                <a16:creationId xmlns:a16="http://schemas.microsoft.com/office/drawing/2014/main" id="{62D4514D-9264-4E66-9014-15FFE118B5E2}"/>
              </a:ext>
            </a:extLst>
          </p:cNvPr>
          <p:cNvSpPr/>
          <p:nvPr/>
        </p:nvSpPr>
        <p:spPr>
          <a:xfrm>
            <a:off x="5501092" y="2179258"/>
            <a:ext cx="585510" cy="44007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吹き出し: 四角形 8">
            <a:extLst>
              <a:ext uri="{FF2B5EF4-FFF2-40B4-BE49-F238E27FC236}">
                <a16:creationId xmlns:a16="http://schemas.microsoft.com/office/drawing/2014/main" id="{DC49EE81-DD4B-41FE-B33D-707FA5A8A29F}"/>
              </a:ext>
            </a:extLst>
          </p:cNvPr>
          <p:cNvSpPr/>
          <p:nvPr/>
        </p:nvSpPr>
        <p:spPr>
          <a:xfrm>
            <a:off x="7112000" y="3325827"/>
            <a:ext cx="4734560" cy="2718923"/>
          </a:xfrm>
          <a:prstGeom prst="wedgeRectCallout">
            <a:avLst>
              <a:gd name="adj1" fmla="val -66651"/>
              <a:gd name="adj2" fmla="val -2945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ing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は動詞につきますが～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ing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がつくと動詞ではなくなります。そのため，動詞に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be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動詞を使います。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※</a:t>
            </a:r>
            <a:r>
              <a:rPr kumimoji="1"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今～している状態になっている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と考えるといいですね。</a:t>
            </a:r>
          </a:p>
        </p:txBody>
      </p:sp>
    </p:spTree>
    <p:extLst>
      <p:ext uri="{BB962C8B-B14F-4D97-AF65-F5344CB8AC3E}">
        <p14:creationId xmlns:p14="http://schemas.microsoft.com/office/powerpoint/2010/main" val="2388688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4073A-B858-40DC-90F8-800E556C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88086"/>
            <a:ext cx="11511280" cy="960539"/>
          </a:xfrm>
          <a:solidFill>
            <a:schemeClr val="accent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ja-JP" altLang="en-US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過去形：「～した」</a:t>
            </a:r>
            <a:r>
              <a:rPr lang="en-US" altLang="ja-JP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,</a:t>
            </a:r>
            <a:r>
              <a:rPr lang="ja-JP" altLang="en-US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「～だった」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F7B073-A9B3-49F6-9187-765D3EB0D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3059835"/>
            <a:ext cx="11511280" cy="3710081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①私は学生でした。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②私は放課後音楽を聞いた。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③彼女は先月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U.K.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に行った。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13884EA-3198-4E02-B2E9-CDAB9926887C}"/>
              </a:ext>
            </a:extLst>
          </p:cNvPr>
          <p:cNvGrpSpPr/>
          <p:nvPr/>
        </p:nvGrpSpPr>
        <p:grpSpPr>
          <a:xfrm>
            <a:off x="355601" y="1463616"/>
            <a:ext cx="11511280" cy="1352281"/>
            <a:chOff x="201337" y="1326050"/>
            <a:chExt cx="7995895" cy="1352281"/>
          </a:xfrm>
        </p:grpSpPr>
        <p:sp>
          <p:nvSpPr>
            <p:cNvPr id="5" name="矢印: 右 4">
              <a:extLst>
                <a:ext uri="{FF2B5EF4-FFF2-40B4-BE49-F238E27FC236}">
                  <a16:creationId xmlns:a16="http://schemas.microsoft.com/office/drawing/2014/main" id="{F16984F2-6832-4535-B03D-002D4BF65B2E}"/>
                </a:ext>
              </a:extLst>
            </p:cNvPr>
            <p:cNvSpPr/>
            <p:nvPr/>
          </p:nvSpPr>
          <p:spPr>
            <a:xfrm>
              <a:off x="201337" y="2126425"/>
              <a:ext cx="7995895" cy="268447"/>
            </a:xfrm>
            <a:prstGeom prst="rightArrow">
              <a:avLst>
                <a:gd name="adj1" fmla="val 37500"/>
                <a:gd name="adj2" fmla="val 50000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加算記号 5">
              <a:extLst>
                <a:ext uri="{FF2B5EF4-FFF2-40B4-BE49-F238E27FC236}">
                  <a16:creationId xmlns:a16="http://schemas.microsoft.com/office/drawing/2014/main" id="{036D6F65-8B62-4A3F-95D7-C47523EA5802}"/>
                </a:ext>
              </a:extLst>
            </p:cNvPr>
            <p:cNvSpPr/>
            <p:nvPr/>
          </p:nvSpPr>
          <p:spPr>
            <a:xfrm>
              <a:off x="3657359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加算記号 9">
              <a:extLst>
                <a:ext uri="{FF2B5EF4-FFF2-40B4-BE49-F238E27FC236}">
                  <a16:creationId xmlns:a16="http://schemas.microsoft.com/office/drawing/2014/main" id="{C0B99132-1B51-4449-B645-4EA45A922FE3}"/>
                </a:ext>
              </a:extLst>
            </p:cNvPr>
            <p:cNvSpPr/>
            <p:nvPr/>
          </p:nvSpPr>
          <p:spPr>
            <a:xfrm>
              <a:off x="1084092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加算記号 11">
              <a:extLst>
                <a:ext uri="{FF2B5EF4-FFF2-40B4-BE49-F238E27FC236}">
                  <a16:creationId xmlns:a16="http://schemas.microsoft.com/office/drawing/2014/main" id="{CC70DB43-7738-4A5F-8FCF-B794CE7B1E8D}"/>
                </a:ext>
              </a:extLst>
            </p:cNvPr>
            <p:cNvSpPr/>
            <p:nvPr/>
          </p:nvSpPr>
          <p:spPr>
            <a:xfrm>
              <a:off x="6230626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四角形: 1 つの角を切り取り 1 つの角を丸める 12">
              <a:extLst>
                <a:ext uri="{FF2B5EF4-FFF2-40B4-BE49-F238E27FC236}">
                  <a16:creationId xmlns:a16="http://schemas.microsoft.com/office/drawing/2014/main" id="{FFB4E9DD-1805-47D1-8FF3-3E64C85F326A}"/>
                </a:ext>
              </a:extLst>
            </p:cNvPr>
            <p:cNvSpPr/>
            <p:nvPr/>
          </p:nvSpPr>
          <p:spPr>
            <a:xfrm rot="19842593">
              <a:off x="1245875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過去</a:t>
              </a:r>
            </a:p>
          </p:txBody>
        </p:sp>
        <p:sp>
          <p:nvSpPr>
            <p:cNvPr id="14" name="四角形: 1 つの角を切り取り 1 つの角を丸める 13">
              <a:extLst>
                <a:ext uri="{FF2B5EF4-FFF2-40B4-BE49-F238E27FC236}">
                  <a16:creationId xmlns:a16="http://schemas.microsoft.com/office/drawing/2014/main" id="{877B67FE-9FBF-4B5B-A523-2788D44FA9E0}"/>
                </a:ext>
              </a:extLst>
            </p:cNvPr>
            <p:cNvSpPr/>
            <p:nvPr/>
          </p:nvSpPr>
          <p:spPr>
            <a:xfrm rot="19842593">
              <a:off x="3776623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現在</a:t>
              </a:r>
              <a:endParaRPr kumimoji="1" lang="en-US" altLang="ja-JP" sz="2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15" name="四角形: 1 つの角を切り取り 1 つの角を丸める 14">
              <a:extLst>
                <a:ext uri="{FF2B5EF4-FFF2-40B4-BE49-F238E27FC236}">
                  <a16:creationId xmlns:a16="http://schemas.microsoft.com/office/drawing/2014/main" id="{09AC1B85-B47F-4F1A-A719-8C4CEAD6ABE8}"/>
                </a:ext>
              </a:extLst>
            </p:cNvPr>
            <p:cNvSpPr/>
            <p:nvPr/>
          </p:nvSpPr>
          <p:spPr>
            <a:xfrm rot="19842593">
              <a:off x="6355034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未来</a:t>
              </a: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BBC0CB42-C81D-43FE-9133-6DBFF3F63B2F}"/>
              </a:ext>
            </a:extLst>
          </p:cNvPr>
          <p:cNvGrpSpPr/>
          <p:nvPr/>
        </p:nvGrpSpPr>
        <p:grpSpPr>
          <a:xfrm>
            <a:off x="997263" y="2148472"/>
            <a:ext cx="3078557" cy="526263"/>
            <a:chOff x="3196241" y="2119058"/>
            <a:chExt cx="2138408" cy="526263"/>
          </a:xfrm>
        </p:grpSpPr>
        <p:sp>
          <p:nvSpPr>
            <p:cNvPr id="25" name="平行四辺形 24">
              <a:extLst>
                <a:ext uri="{FF2B5EF4-FFF2-40B4-BE49-F238E27FC236}">
                  <a16:creationId xmlns:a16="http://schemas.microsoft.com/office/drawing/2014/main" id="{03982AE5-431E-4741-AA6F-5C3FB02F0B42}"/>
                </a:ext>
              </a:extLst>
            </p:cNvPr>
            <p:cNvSpPr/>
            <p:nvPr/>
          </p:nvSpPr>
          <p:spPr>
            <a:xfrm rot="1872237">
              <a:off x="3196241" y="2119061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" name="平行四辺形 25">
              <a:extLst>
                <a:ext uri="{FF2B5EF4-FFF2-40B4-BE49-F238E27FC236}">
                  <a16:creationId xmlns:a16="http://schemas.microsoft.com/office/drawing/2014/main" id="{2D457C2A-2A7B-4DD7-A796-EBF01682406D}"/>
                </a:ext>
              </a:extLst>
            </p:cNvPr>
            <p:cNvSpPr/>
            <p:nvPr/>
          </p:nvSpPr>
          <p:spPr>
            <a:xfrm rot="1872237">
              <a:off x="3510756" y="2119061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平行四辺形 26">
              <a:extLst>
                <a:ext uri="{FF2B5EF4-FFF2-40B4-BE49-F238E27FC236}">
                  <a16:creationId xmlns:a16="http://schemas.microsoft.com/office/drawing/2014/main" id="{BFD6491C-BBE9-4088-8771-155630A82D57}"/>
                </a:ext>
              </a:extLst>
            </p:cNvPr>
            <p:cNvSpPr/>
            <p:nvPr/>
          </p:nvSpPr>
          <p:spPr>
            <a:xfrm rot="1872237">
              <a:off x="3797361" y="2119061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平行四辺形 27">
              <a:extLst>
                <a:ext uri="{FF2B5EF4-FFF2-40B4-BE49-F238E27FC236}">
                  <a16:creationId xmlns:a16="http://schemas.microsoft.com/office/drawing/2014/main" id="{DF80A04A-ECA5-4993-95AC-624C7876DE68}"/>
                </a:ext>
              </a:extLst>
            </p:cNvPr>
            <p:cNvSpPr/>
            <p:nvPr/>
          </p:nvSpPr>
          <p:spPr>
            <a:xfrm rot="1872237">
              <a:off x="4094568" y="2119060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平行四辺形 28">
              <a:extLst>
                <a:ext uri="{FF2B5EF4-FFF2-40B4-BE49-F238E27FC236}">
                  <a16:creationId xmlns:a16="http://schemas.microsoft.com/office/drawing/2014/main" id="{553EB46F-CFCE-411F-AAFA-2D1517798339}"/>
                </a:ext>
              </a:extLst>
            </p:cNvPr>
            <p:cNvSpPr/>
            <p:nvPr/>
          </p:nvSpPr>
          <p:spPr>
            <a:xfrm rot="1872237">
              <a:off x="4361563" y="2119059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平行四辺形 29">
              <a:extLst>
                <a:ext uri="{FF2B5EF4-FFF2-40B4-BE49-F238E27FC236}">
                  <a16:creationId xmlns:a16="http://schemas.microsoft.com/office/drawing/2014/main" id="{89A80CC2-2FE9-48F3-9D85-4838D8C03003}"/>
                </a:ext>
              </a:extLst>
            </p:cNvPr>
            <p:cNvSpPr/>
            <p:nvPr/>
          </p:nvSpPr>
          <p:spPr>
            <a:xfrm rot="1872237">
              <a:off x="4660702" y="2119059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平行四辺形 30">
              <a:extLst>
                <a:ext uri="{FF2B5EF4-FFF2-40B4-BE49-F238E27FC236}">
                  <a16:creationId xmlns:a16="http://schemas.microsoft.com/office/drawing/2014/main" id="{C7B55EDE-7F2E-4ACB-9325-7FD18C7471B1}"/>
                </a:ext>
              </a:extLst>
            </p:cNvPr>
            <p:cNvSpPr/>
            <p:nvPr/>
          </p:nvSpPr>
          <p:spPr>
            <a:xfrm rot="1872237">
              <a:off x="4949925" y="2119058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平行四辺形 31">
              <a:extLst>
                <a:ext uri="{FF2B5EF4-FFF2-40B4-BE49-F238E27FC236}">
                  <a16:creationId xmlns:a16="http://schemas.microsoft.com/office/drawing/2014/main" id="{13B6B4F3-8C8C-48E5-807F-AC56365DCC0F}"/>
                </a:ext>
              </a:extLst>
            </p:cNvPr>
            <p:cNvSpPr/>
            <p:nvPr/>
          </p:nvSpPr>
          <p:spPr>
            <a:xfrm rot="1872237">
              <a:off x="5221922" y="2119058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37459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EE7F1260-7287-4422-ABE5-FB885583C3DB}"/>
              </a:ext>
            </a:extLst>
          </p:cNvPr>
          <p:cNvSpPr/>
          <p:nvPr/>
        </p:nvSpPr>
        <p:spPr>
          <a:xfrm>
            <a:off x="5222240" y="3358195"/>
            <a:ext cx="6614160" cy="2856488"/>
          </a:xfrm>
          <a:prstGeom prst="wedgeRoundRectCallout">
            <a:avLst>
              <a:gd name="adj1" fmla="val -91555"/>
              <a:gd name="adj2" fmla="val -76967"/>
              <a:gd name="adj3" fmla="val 1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en-US" altLang="ja-JP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1)</a:t>
            </a:r>
            <a:r>
              <a:rPr kumimoji="1"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過去に行った動作「～した」</a:t>
            </a:r>
            <a:endParaRPr kumimoji="1" lang="en-US" altLang="ja-JP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→　一般動詞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を使って表現します。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2)</a:t>
            </a:r>
            <a:r>
              <a:rPr kumimoji="1" lang="ja-JP" altLang="en-US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過去の状態が「～になっていた」</a:t>
            </a:r>
            <a:endParaRPr kumimoji="1" lang="en-US" altLang="ja-JP" dirty="0">
              <a:solidFill>
                <a:srgbClr val="0070C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→　</a:t>
            </a:r>
            <a:r>
              <a:rPr kumimoji="1" lang="en-US" altLang="ja-JP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Be</a:t>
            </a:r>
            <a:r>
              <a:rPr kumimoji="1" lang="ja-JP" altLang="en-US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動詞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を使って表現します。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時間的な幅があると考えてください。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114073A-B858-40DC-90F8-800E556C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88086"/>
            <a:ext cx="11490960" cy="960539"/>
          </a:xfrm>
          <a:solidFill>
            <a:schemeClr val="accent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ja-JP" altLang="en-US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過去形：「～した」</a:t>
            </a:r>
            <a:r>
              <a:rPr lang="en-US" altLang="ja-JP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,</a:t>
            </a:r>
            <a:r>
              <a:rPr lang="ja-JP" altLang="en-US" sz="4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「～だった」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F7B073-A9B3-49F6-9187-765D3EB0D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3059835"/>
            <a:ext cx="11490960" cy="3710081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①私は学生でした。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②私は放課後音楽を聞いた。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③彼女は先月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U.K.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に行った。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13884EA-3198-4E02-B2E9-CDAB9926887C}"/>
              </a:ext>
            </a:extLst>
          </p:cNvPr>
          <p:cNvGrpSpPr/>
          <p:nvPr/>
        </p:nvGrpSpPr>
        <p:grpSpPr>
          <a:xfrm>
            <a:off x="355601" y="1463616"/>
            <a:ext cx="11490960" cy="1352281"/>
            <a:chOff x="201337" y="1326050"/>
            <a:chExt cx="7995895" cy="1352281"/>
          </a:xfrm>
        </p:grpSpPr>
        <p:sp>
          <p:nvSpPr>
            <p:cNvPr id="5" name="矢印: 右 4">
              <a:extLst>
                <a:ext uri="{FF2B5EF4-FFF2-40B4-BE49-F238E27FC236}">
                  <a16:creationId xmlns:a16="http://schemas.microsoft.com/office/drawing/2014/main" id="{F16984F2-6832-4535-B03D-002D4BF65B2E}"/>
                </a:ext>
              </a:extLst>
            </p:cNvPr>
            <p:cNvSpPr/>
            <p:nvPr/>
          </p:nvSpPr>
          <p:spPr>
            <a:xfrm>
              <a:off x="201337" y="2126425"/>
              <a:ext cx="7995895" cy="268447"/>
            </a:xfrm>
            <a:prstGeom prst="rightArrow">
              <a:avLst>
                <a:gd name="adj1" fmla="val 37500"/>
                <a:gd name="adj2" fmla="val 50000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加算記号 5">
              <a:extLst>
                <a:ext uri="{FF2B5EF4-FFF2-40B4-BE49-F238E27FC236}">
                  <a16:creationId xmlns:a16="http://schemas.microsoft.com/office/drawing/2014/main" id="{036D6F65-8B62-4A3F-95D7-C47523EA5802}"/>
                </a:ext>
              </a:extLst>
            </p:cNvPr>
            <p:cNvSpPr/>
            <p:nvPr/>
          </p:nvSpPr>
          <p:spPr>
            <a:xfrm>
              <a:off x="3657359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加算記号 9">
              <a:extLst>
                <a:ext uri="{FF2B5EF4-FFF2-40B4-BE49-F238E27FC236}">
                  <a16:creationId xmlns:a16="http://schemas.microsoft.com/office/drawing/2014/main" id="{C0B99132-1B51-4449-B645-4EA45A922FE3}"/>
                </a:ext>
              </a:extLst>
            </p:cNvPr>
            <p:cNvSpPr/>
            <p:nvPr/>
          </p:nvSpPr>
          <p:spPr>
            <a:xfrm>
              <a:off x="1084092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加算記号 11">
              <a:extLst>
                <a:ext uri="{FF2B5EF4-FFF2-40B4-BE49-F238E27FC236}">
                  <a16:creationId xmlns:a16="http://schemas.microsoft.com/office/drawing/2014/main" id="{CC70DB43-7738-4A5F-8FCF-B794CE7B1E8D}"/>
                </a:ext>
              </a:extLst>
            </p:cNvPr>
            <p:cNvSpPr/>
            <p:nvPr/>
          </p:nvSpPr>
          <p:spPr>
            <a:xfrm>
              <a:off x="6230626" y="1842965"/>
              <a:ext cx="681568" cy="835366"/>
            </a:xfrm>
            <a:prstGeom prst="mathPlus">
              <a:avLst>
                <a:gd name="adj1" fmla="val 9033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四角形: 1 つの角を切り取り 1 つの角を丸める 12">
              <a:extLst>
                <a:ext uri="{FF2B5EF4-FFF2-40B4-BE49-F238E27FC236}">
                  <a16:creationId xmlns:a16="http://schemas.microsoft.com/office/drawing/2014/main" id="{FFB4E9DD-1805-47D1-8FF3-3E64C85F326A}"/>
                </a:ext>
              </a:extLst>
            </p:cNvPr>
            <p:cNvSpPr/>
            <p:nvPr/>
          </p:nvSpPr>
          <p:spPr>
            <a:xfrm rot="19842593">
              <a:off x="1245875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過去</a:t>
              </a:r>
            </a:p>
          </p:txBody>
        </p:sp>
        <p:sp>
          <p:nvSpPr>
            <p:cNvPr id="14" name="四角形: 1 つの角を切り取り 1 つの角を丸める 13">
              <a:extLst>
                <a:ext uri="{FF2B5EF4-FFF2-40B4-BE49-F238E27FC236}">
                  <a16:creationId xmlns:a16="http://schemas.microsoft.com/office/drawing/2014/main" id="{877B67FE-9FBF-4B5B-A523-2788D44FA9E0}"/>
                </a:ext>
              </a:extLst>
            </p:cNvPr>
            <p:cNvSpPr/>
            <p:nvPr/>
          </p:nvSpPr>
          <p:spPr>
            <a:xfrm rot="19842593">
              <a:off x="3776623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現在</a:t>
              </a:r>
              <a:endParaRPr kumimoji="1" lang="en-US" altLang="ja-JP" sz="2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15" name="四角形: 1 つの角を切り取り 1 つの角を丸める 14">
              <a:extLst>
                <a:ext uri="{FF2B5EF4-FFF2-40B4-BE49-F238E27FC236}">
                  <a16:creationId xmlns:a16="http://schemas.microsoft.com/office/drawing/2014/main" id="{09AC1B85-B47F-4F1A-A719-8C4CEAD6ABE8}"/>
                </a:ext>
              </a:extLst>
            </p:cNvPr>
            <p:cNvSpPr/>
            <p:nvPr/>
          </p:nvSpPr>
          <p:spPr>
            <a:xfrm rot="19842593">
              <a:off x="6355034" y="1326050"/>
              <a:ext cx="757554" cy="511713"/>
            </a:xfrm>
            <a:prstGeom prst="snipRoundRect">
              <a:avLst>
                <a:gd name="adj1" fmla="val 0"/>
                <a:gd name="adj2" fmla="val 16667"/>
              </a:avLst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未来</a:t>
              </a: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BBC0CB42-C81D-43FE-9133-6DBFF3F63B2F}"/>
              </a:ext>
            </a:extLst>
          </p:cNvPr>
          <p:cNvGrpSpPr/>
          <p:nvPr/>
        </p:nvGrpSpPr>
        <p:grpSpPr>
          <a:xfrm>
            <a:off x="889867" y="2173001"/>
            <a:ext cx="3073122" cy="526263"/>
            <a:chOff x="3196241" y="2119058"/>
            <a:chExt cx="2138408" cy="526263"/>
          </a:xfrm>
        </p:grpSpPr>
        <p:sp>
          <p:nvSpPr>
            <p:cNvPr id="25" name="平行四辺形 24">
              <a:extLst>
                <a:ext uri="{FF2B5EF4-FFF2-40B4-BE49-F238E27FC236}">
                  <a16:creationId xmlns:a16="http://schemas.microsoft.com/office/drawing/2014/main" id="{03982AE5-431E-4741-AA6F-5C3FB02F0B42}"/>
                </a:ext>
              </a:extLst>
            </p:cNvPr>
            <p:cNvSpPr/>
            <p:nvPr/>
          </p:nvSpPr>
          <p:spPr>
            <a:xfrm rot="1872237">
              <a:off x="3196241" y="2119061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" name="平行四辺形 25">
              <a:extLst>
                <a:ext uri="{FF2B5EF4-FFF2-40B4-BE49-F238E27FC236}">
                  <a16:creationId xmlns:a16="http://schemas.microsoft.com/office/drawing/2014/main" id="{2D457C2A-2A7B-4DD7-A796-EBF01682406D}"/>
                </a:ext>
              </a:extLst>
            </p:cNvPr>
            <p:cNvSpPr/>
            <p:nvPr/>
          </p:nvSpPr>
          <p:spPr>
            <a:xfrm rot="1872237">
              <a:off x="3510756" y="2119061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平行四辺形 26">
              <a:extLst>
                <a:ext uri="{FF2B5EF4-FFF2-40B4-BE49-F238E27FC236}">
                  <a16:creationId xmlns:a16="http://schemas.microsoft.com/office/drawing/2014/main" id="{BFD6491C-BBE9-4088-8771-155630A82D57}"/>
                </a:ext>
              </a:extLst>
            </p:cNvPr>
            <p:cNvSpPr/>
            <p:nvPr/>
          </p:nvSpPr>
          <p:spPr>
            <a:xfrm rot="1872237">
              <a:off x="3797361" y="2119061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平行四辺形 27">
              <a:extLst>
                <a:ext uri="{FF2B5EF4-FFF2-40B4-BE49-F238E27FC236}">
                  <a16:creationId xmlns:a16="http://schemas.microsoft.com/office/drawing/2014/main" id="{DF80A04A-ECA5-4993-95AC-624C7876DE68}"/>
                </a:ext>
              </a:extLst>
            </p:cNvPr>
            <p:cNvSpPr/>
            <p:nvPr/>
          </p:nvSpPr>
          <p:spPr>
            <a:xfrm rot="1872237">
              <a:off x="4094568" y="2119060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平行四辺形 28">
              <a:extLst>
                <a:ext uri="{FF2B5EF4-FFF2-40B4-BE49-F238E27FC236}">
                  <a16:creationId xmlns:a16="http://schemas.microsoft.com/office/drawing/2014/main" id="{553EB46F-CFCE-411F-AAFA-2D1517798339}"/>
                </a:ext>
              </a:extLst>
            </p:cNvPr>
            <p:cNvSpPr/>
            <p:nvPr/>
          </p:nvSpPr>
          <p:spPr>
            <a:xfrm rot="1872237">
              <a:off x="4361563" y="2119059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平行四辺形 29">
              <a:extLst>
                <a:ext uri="{FF2B5EF4-FFF2-40B4-BE49-F238E27FC236}">
                  <a16:creationId xmlns:a16="http://schemas.microsoft.com/office/drawing/2014/main" id="{89A80CC2-2FE9-48F3-9D85-4838D8C03003}"/>
                </a:ext>
              </a:extLst>
            </p:cNvPr>
            <p:cNvSpPr/>
            <p:nvPr/>
          </p:nvSpPr>
          <p:spPr>
            <a:xfrm rot="1872237">
              <a:off x="4660702" y="2119059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平行四辺形 30">
              <a:extLst>
                <a:ext uri="{FF2B5EF4-FFF2-40B4-BE49-F238E27FC236}">
                  <a16:creationId xmlns:a16="http://schemas.microsoft.com/office/drawing/2014/main" id="{C7B55EDE-7F2E-4ACB-9325-7FD18C7471B1}"/>
                </a:ext>
              </a:extLst>
            </p:cNvPr>
            <p:cNvSpPr/>
            <p:nvPr/>
          </p:nvSpPr>
          <p:spPr>
            <a:xfrm rot="1872237">
              <a:off x="4949925" y="2119058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平行四辺形 31">
              <a:extLst>
                <a:ext uri="{FF2B5EF4-FFF2-40B4-BE49-F238E27FC236}">
                  <a16:creationId xmlns:a16="http://schemas.microsoft.com/office/drawing/2014/main" id="{13B6B4F3-8C8C-48E5-807F-AC56365DCC0F}"/>
                </a:ext>
              </a:extLst>
            </p:cNvPr>
            <p:cNvSpPr/>
            <p:nvPr/>
          </p:nvSpPr>
          <p:spPr>
            <a:xfrm rot="1872237">
              <a:off x="5221922" y="2119058"/>
              <a:ext cx="112727" cy="526260"/>
            </a:xfrm>
            <a:prstGeom prst="parallelogram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995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613</TotalTime>
  <Words>1259</Words>
  <Application>Microsoft Office PowerPoint</Application>
  <PresentationFormat>ワイド画面</PresentationFormat>
  <Paragraphs>227</Paragraphs>
  <Slides>23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30" baseType="lpstr">
      <vt:lpstr>Calibri Light</vt:lpstr>
      <vt:lpstr>Arial</vt:lpstr>
      <vt:lpstr>Calibri</vt:lpstr>
      <vt:lpstr>HGS創英角ﾎﾟｯﾌﾟ体</vt:lpstr>
      <vt:lpstr>UD デジタル 教科書体 NP-B</vt:lpstr>
      <vt:lpstr>Comic Sans MS</vt:lpstr>
      <vt:lpstr>Office 2013 - 2022 テーマ</vt:lpstr>
      <vt:lpstr>君もタイムトラベラー！❶</vt:lpstr>
      <vt:lpstr>現在形：「～する」,「～です」</vt:lpstr>
      <vt:lpstr>現在形：「～する」,「～です」</vt:lpstr>
      <vt:lpstr>現在形：「～する」,「～です」</vt:lpstr>
      <vt:lpstr>現在進行形：「～しているところです」</vt:lpstr>
      <vt:lpstr>現在進行形：「～しているところです」</vt:lpstr>
      <vt:lpstr>現在進行形：「～しているところです」</vt:lpstr>
      <vt:lpstr>過去形：「～した」,「～だった」</vt:lpstr>
      <vt:lpstr>過去形：「～した」,「～だった」</vt:lpstr>
      <vt:lpstr>過去形：「～した」,「～だった」</vt:lpstr>
      <vt:lpstr>過去進行形：「～しているところだった」</vt:lpstr>
      <vt:lpstr>過去進行形：「～しているところだった」</vt:lpstr>
      <vt:lpstr>過去進行形：「～しているところだった」</vt:lpstr>
      <vt:lpstr>未来形：「～でしょう」</vt:lpstr>
      <vt:lpstr>未来形：「～でしょう」</vt:lpstr>
      <vt:lpstr>未来形：「～でしょう」</vt:lpstr>
      <vt:lpstr>君もタイムトラベラー！❶</vt:lpstr>
      <vt:lpstr>＋現在完了形</vt:lpstr>
      <vt:lpstr>君もタイムトラベラー！❷</vt:lpstr>
      <vt:lpstr>現在完了形（継続）：「ずっと～している」</vt:lpstr>
      <vt:lpstr>現在完了形（経験）：「～したことがある」</vt:lpstr>
      <vt:lpstr>現在完了形（完了・結果）：「～してしまった」</vt:lpstr>
      <vt:lpstr>現在完了進行形：「ずっと～しているところだ」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時制</dc:title>
  <dc:creator>Oyama Naofumi</dc:creator>
  <cp:lastModifiedBy>Oyama Naofumi</cp:lastModifiedBy>
  <cp:revision>32</cp:revision>
  <cp:lastPrinted>2024-06-04T01:04:53Z</cp:lastPrinted>
  <dcterms:created xsi:type="dcterms:W3CDTF">2020-04-26T08:00:54Z</dcterms:created>
  <dcterms:modified xsi:type="dcterms:W3CDTF">2024-06-04T01:05:42Z</dcterms:modified>
</cp:coreProperties>
</file>