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7" r:id="rId5"/>
    <p:sldId id="269" r:id="rId6"/>
    <p:sldId id="268" r:id="rId7"/>
    <p:sldId id="270" r:id="rId8"/>
    <p:sldId id="271" r:id="rId9"/>
    <p:sldId id="272" r:id="rId10"/>
    <p:sldId id="261" r:id="rId11"/>
    <p:sldId id="262" r:id="rId12"/>
    <p:sldId id="263" r:id="rId13"/>
    <p:sldId id="264" r:id="rId14"/>
    <p:sldId id="265" r:id="rId15"/>
    <p:sldId id="266" r:id="rId16"/>
    <p:sldId id="257" r:id="rId17"/>
    <p:sldId id="258" r:id="rId18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4BF31D-03D9-464C-A56E-8426863D3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4474D81-86BC-48CD-9BB7-84485007A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8C2BFE-6AB8-438C-9AD2-59047B7D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A1C6-DD7B-4C24-8FD5-8F882D4487FE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4FC11B-637C-4F7F-819C-D33886182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523110-F4E3-47F5-89F8-CA64D4BF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2E6A-8F9C-44E0-8AE7-31F7531D43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59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23B655-861F-44D8-81F8-C06D6EA95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1A724BD-A5D5-413B-8ADA-317C9C224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10BCF6-0D53-4B58-9C9D-CEA969BC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A1C6-DD7B-4C24-8FD5-8F882D4487FE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793713-67C9-4F46-B84E-99C49A0B0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87AEE5-349D-4BF3-9877-3B9AAE1F8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2E6A-8F9C-44E0-8AE7-31F7531D43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813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5C09AED-8EA6-4933-9774-DE3E9DA5F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35B8B64-54BA-47CB-A938-BFF6F0B81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5B417C-0C68-4112-BE6D-FD084DF53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A1C6-DD7B-4C24-8FD5-8F882D4487FE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C6B834-013A-40D1-BC48-915C899E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CA6C69-47ED-4F93-8056-9022D07D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2E6A-8F9C-44E0-8AE7-31F7531D43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67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B6EF22-E55B-4D49-A807-FE0160BD0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AE9146-7CB2-460D-8CA2-1D8570031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84455A-AA4F-431D-B98C-7CF09313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A1C6-DD7B-4C24-8FD5-8F882D4487FE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B5839D-121A-4F7E-BE3E-2FD36B5E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308FEA-609A-4A96-8C22-2FE78D200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2E6A-8F9C-44E0-8AE7-31F7531D43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90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0DF8FE-9985-4DA2-847B-73B826BF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707F8C1-8430-4544-8FDC-FA6CA5712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D4E94A-18AC-43D3-A7D3-EEED1115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A1C6-DD7B-4C24-8FD5-8F882D4487FE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220BEC-15E0-4F74-B295-F1524C81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8124FE-45A9-4BBB-BD29-F0D57E66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2E6A-8F9C-44E0-8AE7-31F7531D43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27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DE0AEE-43B8-42CA-B1CF-FE7D119F7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40753C-3C8C-4A7E-9305-EFDC13C9D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5761332-6321-41E0-A312-28CBCCF50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F7E2F4-DA5F-4F4B-9E59-5AFE29BE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A1C6-DD7B-4C24-8FD5-8F882D4487FE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2C0297-6399-4393-9E83-0024622D5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C06046-E8D8-4162-B3F9-B45464604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2E6A-8F9C-44E0-8AE7-31F7531D43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31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B5B295-5866-4B9A-B96E-14185ED20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67900D-933A-4018-9BCA-7109A8A20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170B1F1-1E64-4F05-8128-55C242978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22EB127-D8FE-47E3-ABC2-1404D21AB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0819BCF-4D08-46A0-99E3-7288EF15F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3E97F76-3C35-49A0-929B-8434CC125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A1C6-DD7B-4C24-8FD5-8F882D4487FE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EBDA0C0-FAB8-41B5-BA18-72C61A09C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D5A3277-1EFF-48F4-A1AB-A2E67FF1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2E6A-8F9C-44E0-8AE7-31F7531D43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71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099DAF-3CE9-43E1-B3F7-A51ADEE3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E09FB08-4FF2-4F9D-A436-BCE9C0D9B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A1C6-DD7B-4C24-8FD5-8F882D4487FE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9D8C3C-1D3A-4431-A9EF-B4E7AC49B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A0D03CD-DC77-4887-9EC6-54A2762BD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2E6A-8F9C-44E0-8AE7-31F7531D43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54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C874C72-54E2-4E89-BF6B-7925903D7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A1C6-DD7B-4C24-8FD5-8F882D4487FE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3D0D84A-C866-427C-A4B9-7F520788E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737D2D-08AC-4FED-ABE2-BE5F3185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2E6A-8F9C-44E0-8AE7-31F7531D43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75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E66E4C-E120-4247-A683-FBC2E4F9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9608BC-899F-47E4-8707-F0D2AFFBD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5924704-3940-40C0-98E2-7FB319E18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3FAE8D4-D243-4E02-B88E-A3A06C1F2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A1C6-DD7B-4C24-8FD5-8F882D4487FE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CF98585-9564-4B76-A216-32D5962BD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66260B-848D-4851-87E3-6261DA0D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2E6A-8F9C-44E0-8AE7-31F7531D43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5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DD6F08-70AB-4305-9D36-59590E7B2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6FBFB89-AAD4-400E-ACC4-FB136D567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9D697DD-F382-440F-801B-53185C2B0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47E196-7E77-4EF0-8086-6B4479D6F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A1C6-DD7B-4C24-8FD5-8F882D4487FE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4C9E92-459D-4430-888B-3B1E93F1D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66237C0-85A4-4FE7-9F45-D3F28871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2E6A-8F9C-44E0-8AE7-31F7531D43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09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8DFF217-4279-443B-BB4E-76F5F09F0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E5C52C-4146-43E6-A44C-AC537AF19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696BBD-4ADC-47DB-9254-07517D609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1A1C6-DD7B-4C24-8FD5-8F882D4487FE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E1D6F6-4025-4C62-A9FF-EA7FF2F3D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0BCA0F-6275-442C-BA92-E049B6B14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2E6A-8F9C-44E0-8AE7-31F7531D43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81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219472-649A-4B1F-BCB9-B4B71D9452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>
                <a:latin typeface="Eras Bold ITC" panose="020B0907030504020204" pitchFamily="34" charset="0"/>
              </a:rPr>
              <a:t>Let’s Talk 2</a:t>
            </a:r>
            <a:endParaRPr kumimoji="1" lang="ja-JP" altLang="en-US" dirty="0">
              <a:latin typeface="Eras Bold ITC" panose="020B090703050402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74738B0-F629-4E44-9A92-05DE18A07B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Offer</a:t>
            </a:r>
            <a:endParaRPr kumimoji="1" lang="ja-JP" alt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53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D72F45-0A94-4F40-9BE7-96B2A195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41605"/>
            <a:ext cx="11795760" cy="97599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kumimoji="1" lang="en-US" altLang="ja-JP" sz="4000" dirty="0">
                <a:latin typeface="Eras Bold ITC" panose="020B0907030504020204" pitchFamily="34" charset="0"/>
              </a:rPr>
              <a:t>Let’s practice!</a:t>
            </a:r>
            <a:r>
              <a:rPr kumimoji="1" lang="ja-JP" altLang="en-US" sz="4000" dirty="0">
                <a:latin typeface="Eras Bold ITC" panose="020B0907030504020204" pitchFamily="34" charset="0"/>
              </a:rPr>
              <a:t>　❶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97547C-634B-48D1-AAAD-280331A00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080" y="1209040"/>
            <a:ext cx="8818880" cy="550735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latin typeface="NHHandwriting Medium" panose="020F0500000000000000" pitchFamily="34" charset="0"/>
              </a:rPr>
              <a:t>A: Excuse me.  Can I help you?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solidFill>
                  <a:srgbClr val="FF0000"/>
                </a:solidFill>
                <a:latin typeface="NHHandwriting Medium" panose="020F0500000000000000" pitchFamily="34" charset="0"/>
              </a:rPr>
              <a:t>B: Oh, yes, please.  Could you tell        me where I can get a taxi?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latin typeface="NHHandwriting Medium" panose="020F0500000000000000" pitchFamily="34" charset="0"/>
              </a:rPr>
              <a:t>A: Sure.  Shall I take you there?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solidFill>
                  <a:srgbClr val="FF0000"/>
                </a:solidFill>
                <a:latin typeface="NHHandwriting Medium" panose="020F0500000000000000" pitchFamily="34" charset="0"/>
              </a:rPr>
              <a:t>B: Oh, thank you.  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924A1A3-9F78-4E73-BB9E-C9FB1966A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471017"/>
            <a:ext cx="2892487" cy="173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64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D72F45-0A94-4F40-9BE7-96B2A195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41605"/>
            <a:ext cx="11795760" cy="9759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kumimoji="1" lang="en-US" altLang="ja-JP" sz="4000" dirty="0">
                <a:latin typeface="Eras Bold ITC" panose="020B0907030504020204" pitchFamily="34" charset="0"/>
              </a:rPr>
              <a:t>Let’s try! </a:t>
            </a:r>
            <a:r>
              <a:rPr kumimoji="1" lang="ja-JP" altLang="en-US" sz="4000" dirty="0">
                <a:latin typeface="Eras Bold ITC" panose="020B0907030504020204" pitchFamily="34" charset="0"/>
              </a:rPr>
              <a:t>　❶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97547C-634B-48D1-AAAD-280331A00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0" y="1209040"/>
            <a:ext cx="8890000" cy="550735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latin typeface="NHHandwriting Medium" panose="020F0500000000000000" pitchFamily="34" charset="0"/>
              </a:rPr>
              <a:t>A: Excuse me.  Can I help you?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solidFill>
                  <a:srgbClr val="FF0000"/>
                </a:solidFill>
                <a:latin typeface="NHHandwriting Medium" panose="020F0500000000000000" pitchFamily="34" charset="0"/>
              </a:rPr>
              <a:t>B: Oh, yes, please.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HHandwriting Medium" panose="020F0500000000000000" pitchFamily="34" charset="0"/>
                <a:ea typeface="HGS創英角ﾎﾟｯﾌﾟ体" panose="040B0A00000000000000" pitchFamily="50" charset="-128"/>
              </a:rPr>
              <a:t>     </a:t>
            </a:r>
            <a:r>
              <a:rPr lang="ja-JP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どこでタクシーに乗れるか教えてくれませんか。</a:t>
            </a:r>
            <a:endParaRPr lang="en-US" altLang="ja-JP" sz="3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latin typeface="NHHandwriting Medium" panose="020F0500000000000000" pitchFamily="34" charset="0"/>
              </a:rPr>
              <a:t>A: Sure.  </a:t>
            </a:r>
            <a:r>
              <a:rPr lang="ja-JP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そこまで連れて行ってあげましょうか。</a:t>
            </a:r>
            <a:endParaRPr lang="en-US" altLang="ja-JP" sz="3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solidFill>
                  <a:srgbClr val="FF0000"/>
                </a:solidFill>
                <a:latin typeface="NHHandwriting Medium" panose="020F0500000000000000" pitchFamily="34" charset="0"/>
              </a:rPr>
              <a:t>B: Oh, thank you.  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924A1A3-9F78-4E73-BB9E-C9FB1966A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530407"/>
            <a:ext cx="2793646" cy="167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68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D72F45-0A94-4F40-9BE7-96B2A195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41605"/>
            <a:ext cx="11795760" cy="97599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kumimoji="1" lang="en-US" altLang="ja-JP" sz="4000" dirty="0">
                <a:latin typeface="Eras Bold ITC" panose="020B0907030504020204" pitchFamily="34" charset="0"/>
              </a:rPr>
              <a:t>Let’s practice!</a:t>
            </a:r>
            <a:r>
              <a:rPr kumimoji="1" lang="ja-JP" altLang="en-US" sz="4000" dirty="0">
                <a:latin typeface="Eras Bold ITC" panose="020B0907030504020204" pitchFamily="34" charset="0"/>
              </a:rPr>
              <a:t>　</a:t>
            </a:r>
            <a:r>
              <a:rPr lang="ja-JP" altLang="en-US" sz="4000" dirty="0">
                <a:latin typeface="Eras Bold ITC" panose="020B0907030504020204" pitchFamily="34" charset="0"/>
              </a:rPr>
              <a:t>❷</a:t>
            </a:r>
            <a:endParaRPr kumimoji="1" lang="ja-JP" altLang="en-US" sz="4000" dirty="0">
              <a:latin typeface="Eras Bold ITC" panose="020B09070305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97547C-634B-48D1-AAAD-280331A00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240" y="1209040"/>
            <a:ext cx="8808720" cy="550735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latin typeface="NHHandwriting Medium" panose="020F0500000000000000" pitchFamily="34" charset="0"/>
              </a:rPr>
              <a:t>A: Excuse me.  Do you need some help?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solidFill>
                  <a:srgbClr val="FF0000"/>
                </a:solidFill>
                <a:latin typeface="NHHandwriting Medium" panose="020F0500000000000000" pitchFamily="34" charset="0"/>
              </a:rPr>
              <a:t>B: Yes, please.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solidFill>
                  <a:srgbClr val="FF0000"/>
                </a:solidFill>
                <a:latin typeface="NHHandwriting Medium" panose="020F0500000000000000" pitchFamily="34" charset="0"/>
              </a:rPr>
              <a:t>    Could you help me buy a ticket?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latin typeface="NHHandwriting Medium" panose="020F0500000000000000" pitchFamily="34" charset="0"/>
              </a:rPr>
              <a:t>A: Of course.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latin typeface="NHHandwriting Medium" panose="020F0500000000000000" pitchFamily="34" charset="0"/>
              </a:rPr>
              <a:t>     Where would you like to go?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solidFill>
                  <a:srgbClr val="FF0000"/>
                </a:solidFill>
                <a:latin typeface="NHHandwriting Medium" panose="020F0500000000000000" pitchFamily="34" charset="0"/>
              </a:rPr>
              <a:t>B: I’d like to go to Wakaba Station.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EF95DC9-9ECB-4087-AEDE-99EDCF98F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514298"/>
            <a:ext cx="2721953" cy="153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80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D72F45-0A94-4F40-9BE7-96B2A195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41605"/>
            <a:ext cx="11795760" cy="9759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kumimoji="1" lang="en-US" altLang="ja-JP" sz="4000" dirty="0">
                <a:latin typeface="Eras Bold ITC" panose="020B0907030504020204" pitchFamily="34" charset="0"/>
              </a:rPr>
              <a:t>Let’s try!</a:t>
            </a:r>
            <a:r>
              <a:rPr kumimoji="1" lang="ja-JP" altLang="en-US" sz="4000" dirty="0">
                <a:latin typeface="Eras Bold ITC" panose="020B0907030504020204" pitchFamily="34" charset="0"/>
              </a:rPr>
              <a:t>　</a:t>
            </a:r>
            <a:r>
              <a:rPr lang="ja-JP" altLang="en-US" sz="4000" dirty="0">
                <a:latin typeface="Eras Bold ITC" panose="020B0907030504020204" pitchFamily="34" charset="0"/>
              </a:rPr>
              <a:t>❷</a:t>
            </a:r>
            <a:endParaRPr kumimoji="1" lang="ja-JP" altLang="en-US" sz="4000" dirty="0">
              <a:latin typeface="Eras Bold ITC" panose="020B09070305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97547C-634B-48D1-AAAD-280331A00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240" y="1209040"/>
            <a:ext cx="8808720" cy="550735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latin typeface="NHHandwriting Medium" panose="020F0500000000000000" pitchFamily="34" charset="0"/>
              </a:rPr>
              <a:t>A: Excuse me.  Do you need some help?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solidFill>
                  <a:srgbClr val="FF0000"/>
                </a:solidFill>
                <a:latin typeface="NHHandwriting Medium" panose="020F0500000000000000" pitchFamily="34" charset="0"/>
              </a:rPr>
              <a:t>B: Yes, please.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</a:t>
            </a:r>
            <a:r>
              <a:rPr lang="ja-JP" altLang="en-US" sz="3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3000" u="sng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切符を買うのを手伝ってくれませんか。</a:t>
            </a:r>
            <a:r>
              <a:rPr lang="en-US" altLang="ja-JP" sz="3000" u="sng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latin typeface="NHHandwriting Medium" panose="020F0500000000000000" pitchFamily="34" charset="0"/>
              </a:rPr>
              <a:t>A: Of course.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</a:t>
            </a:r>
            <a:r>
              <a:rPr lang="ja-JP" altLang="en-US" sz="30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どこに行きたいのですか。</a:t>
            </a:r>
            <a:endParaRPr lang="en-US" altLang="ja-JP" sz="3000" u="sng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solidFill>
                  <a:srgbClr val="FF0000"/>
                </a:solidFill>
                <a:latin typeface="NHHandwriting Medium" panose="020F0500000000000000" pitchFamily="34" charset="0"/>
              </a:rPr>
              <a:t>B: I’d like to go to Wakaba Station.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EF95DC9-9ECB-4087-AEDE-99EDCF98F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514298"/>
            <a:ext cx="2721953" cy="153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81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D72F45-0A94-4F40-9BE7-96B2A195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41605"/>
            <a:ext cx="11795760" cy="97599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kumimoji="1" lang="en-US" altLang="ja-JP" sz="4000" dirty="0">
                <a:latin typeface="Eras Bold ITC" panose="020B0907030504020204" pitchFamily="34" charset="0"/>
              </a:rPr>
              <a:t>Let’s practice!</a:t>
            </a:r>
            <a:r>
              <a:rPr kumimoji="1" lang="ja-JP" altLang="en-US" sz="4000" dirty="0">
                <a:latin typeface="Eras Bold ITC" panose="020B0907030504020204" pitchFamily="34" charset="0"/>
              </a:rPr>
              <a:t>　</a:t>
            </a:r>
            <a:r>
              <a:rPr lang="ja-JP" altLang="en-US" sz="4000" dirty="0">
                <a:latin typeface="Eras Bold ITC" panose="020B0907030504020204" pitchFamily="34" charset="0"/>
              </a:rPr>
              <a:t>❸</a:t>
            </a:r>
            <a:endParaRPr kumimoji="1" lang="ja-JP" altLang="en-US" sz="4000" dirty="0">
              <a:latin typeface="Eras Bold ITC" panose="020B09070305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97547C-634B-48D1-AAAD-280331A00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240" y="1209040"/>
            <a:ext cx="8808720" cy="550735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latin typeface="NHHandwriting Medium" panose="020F0500000000000000" pitchFamily="34" charset="0"/>
              </a:rPr>
              <a:t>A: Hi.</a:t>
            </a:r>
            <a:r>
              <a:rPr lang="ja-JP" altLang="en-US" sz="3600" dirty="0">
                <a:latin typeface="NHHandwriting Medium" panose="020F0500000000000000" pitchFamily="34" charset="0"/>
              </a:rPr>
              <a:t>  </a:t>
            </a:r>
            <a:r>
              <a:rPr lang="en-US" altLang="ja-JP" sz="3600" dirty="0">
                <a:latin typeface="NHHandwriting Medium" panose="020F0500000000000000" pitchFamily="34" charset="0"/>
              </a:rPr>
              <a:t>What’s wrong? Are you lost?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solidFill>
                  <a:srgbClr val="FF0000"/>
                </a:solidFill>
                <a:latin typeface="NHHandwriting Medium" panose="020F0500000000000000" pitchFamily="34" charset="0"/>
              </a:rPr>
              <a:t>B: Yes….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latin typeface="NHHandwriting Medium" panose="020F0500000000000000" pitchFamily="34" charset="0"/>
              </a:rPr>
              <a:t>A: Where are your mom and dad?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solidFill>
                  <a:srgbClr val="FF0000"/>
                </a:solidFill>
                <a:latin typeface="NHHandwriting Medium" panose="020F0500000000000000" pitchFamily="34" charset="0"/>
              </a:rPr>
              <a:t>B: I don’t know.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latin typeface="NHHandwriting Medium" panose="020F0500000000000000" pitchFamily="34" charset="0"/>
              </a:rPr>
              <a:t>A: OK.  I’ll take you to the police station.  Can you walk?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solidFill>
                  <a:srgbClr val="FF0000"/>
                </a:solidFill>
                <a:latin typeface="NHHandwriting Medium" panose="020F0500000000000000" pitchFamily="34" charset="0"/>
              </a:rPr>
              <a:t>B: Yes.</a:t>
            </a:r>
          </a:p>
          <a:p>
            <a:pPr marL="0" indent="0">
              <a:lnSpc>
                <a:spcPct val="150000"/>
              </a:lnSpc>
              <a:buNone/>
            </a:pP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3B21941-F097-469A-A268-1AEC33FEF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481311"/>
            <a:ext cx="2721953" cy="162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20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D72F45-0A94-4F40-9BE7-96B2A195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41605"/>
            <a:ext cx="11795760" cy="9759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kumimoji="1" lang="en-US" altLang="ja-JP" sz="4000" dirty="0">
                <a:latin typeface="Eras Bold ITC" panose="020B0907030504020204" pitchFamily="34" charset="0"/>
              </a:rPr>
              <a:t>Let’s try!</a:t>
            </a:r>
            <a:r>
              <a:rPr kumimoji="1" lang="ja-JP" altLang="en-US" sz="4000" dirty="0">
                <a:latin typeface="Eras Bold ITC" panose="020B0907030504020204" pitchFamily="34" charset="0"/>
              </a:rPr>
              <a:t>　</a:t>
            </a:r>
            <a:r>
              <a:rPr lang="ja-JP" altLang="en-US" sz="4000" dirty="0">
                <a:latin typeface="Eras Bold ITC" panose="020B0907030504020204" pitchFamily="34" charset="0"/>
              </a:rPr>
              <a:t>❸</a:t>
            </a:r>
            <a:endParaRPr kumimoji="1" lang="ja-JP" altLang="en-US" sz="4000" dirty="0">
              <a:latin typeface="Eras Bold ITC" panose="020B09070305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97547C-634B-48D1-AAAD-280331A00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240" y="1209040"/>
            <a:ext cx="8808720" cy="550735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latin typeface="NHHandwriting Medium" panose="020F0500000000000000" pitchFamily="34" charset="0"/>
              </a:rPr>
              <a:t>A: Hi.</a:t>
            </a:r>
            <a:r>
              <a:rPr lang="ja-JP" altLang="en-US" sz="3600" dirty="0">
                <a:latin typeface="NHHandwriting Medium" panose="020F0500000000000000" pitchFamily="34" charset="0"/>
              </a:rPr>
              <a:t>  </a:t>
            </a:r>
            <a:r>
              <a:rPr lang="ja-JP" altLang="en-US" sz="30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どうしたの？</a:t>
            </a:r>
            <a:r>
              <a:rPr lang="en-US" altLang="ja-JP" sz="30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3600" dirty="0">
                <a:latin typeface="NHHandwriting Medium" panose="020F0500000000000000" pitchFamily="34" charset="0"/>
              </a:rPr>
              <a:t>Are you lost?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solidFill>
                  <a:srgbClr val="FF0000"/>
                </a:solidFill>
                <a:latin typeface="NHHandwriting Medium" panose="020F0500000000000000" pitchFamily="34" charset="0"/>
              </a:rPr>
              <a:t>B: Yes….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latin typeface="NHHandwriting Medium" panose="020F0500000000000000" pitchFamily="34" charset="0"/>
              </a:rPr>
              <a:t>A: Where are your mom and dad?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solidFill>
                  <a:srgbClr val="FF0000"/>
                </a:solidFill>
                <a:latin typeface="NHHandwriting Medium" panose="020F0500000000000000" pitchFamily="34" charset="0"/>
              </a:rPr>
              <a:t>B: I don’t know.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latin typeface="NHHandwriting Medium" panose="020F0500000000000000" pitchFamily="34" charset="0"/>
              </a:rPr>
              <a:t>A: OK.  </a:t>
            </a:r>
            <a:r>
              <a:rPr lang="ja-JP" altLang="en-US" sz="30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警察まで連れて行ってあげるよ。</a:t>
            </a:r>
            <a:endParaRPr lang="en-US" altLang="ja-JP" sz="3000" u="sng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</a:t>
            </a:r>
            <a:r>
              <a:rPr lang="ja-JP" altLang="en-US" sz="30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歩ける？</a:t>
            </a:r>
            <a:endParaRPr lang="en-US" altLang="ja-JP" sz="3000" u="sng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3600" dirty="0">
                <a:solidFill>
                  <a:srgbClr val="FF0000"/>
                </a:solidFill>
                <a:latin typeface="NHHandwriting Medium" panose="020F0500000000000000" pitchFamily="34" charset="0"/>
              </a:rPr>
              <a:t>B: Yes.</a:t>
            </a:r>
          </a:p>
          <a:p>
            <a:pPr marL="0" indent="0">
              <a:lnSpc>
                <a:spcPct val="150000"/>
              </a:lnSpc>
              <a:buNone/>
            </a:pP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3B21941-F097-469A-A268-1AEC33FEF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481311"/>
            <a:ext cx="2721953" cy="162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61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D72F45-0A94-4F40-9BE7-96B2A195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41605"/>
            <a:ext cx="11795760" cy="132556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97547C-634B-48D1-AAAD-280331A00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74800"/>
            <a:ext cx="11795760" cy="514159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A:	Excuse me.  Can I help you?</a:t>
            </a:r>
          </a:p>
          <a:p>
            <a:pPr marL="0" indent="0">
              <a:buNone/>
            </a:pPr>
            <a:r>
              <a:rPr kumimoji="1" lang="en-US" altLang="ja-JP" dirty="0"/>
              <a:t>B:	Oh, yes, please.  Do you know where Midori City Hotel is?</a:t>
            </a:r>
          </a:p>
          <a:p>
            <a:pPr marL="0" indent="0">
              <a:buNone/>
            </a:pPr>
            <a:r>
              <a:rPr kumimoji="1" lang="en-US" altLang="ja-JP" dirty="0"/>
              <a:t>A:	Midori City Hotel?  Yes.  Shall I take you there?</a:t>
            </a:r>
          </a:p>
          <a:p>
            <a:pPr marL="0" indent="0">
              <a:buNone/>
            </a:pPr>
            <a:r>
              <a:rPr kumimoji="1" lang="en-US" altLang="ja-JP" dirty="0"/>
              <a:t>B:	Thank you.  That’s very kind of you.</a:t>
            </a:r>
          </a:p>
          <a:p>
            <a:pPr marL="0" indent="0">
              <a:buNone/>
            </a:pPr>
            <a:r>
              <a:rPr kumimoji="1" lang="en-US" altLang="ja-JP" dirty="0"/>
              <a:t>A:	Would you like me to carry your umbrella or something?</a:t>
            </a:r>
          </a:p>
          <a:p>
            <a:pPr marL="0" indent="0">
              <a:buNone/>
            </a:pPr>
            <a:r>
              <a:rPr kumimoji="1" lang="en-US" altLang="ja-JP" dirty="0"/>
              <a:t>B:	Oh.  Thank you very much.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3987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D72F45-0A94-4F40-9BE7-96B2A195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41605"/>
            <a:ext cx="11795760" cy="132556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97547C-634B-48D1-AAAD-280331A00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74800"/>
            <a:ext cx="11795760" cy="514159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A:	Excuse me.  Can I help you?</a:t>
            </a:r>
          </a:p>
          <a:p>
            <a:pPr marL="0" indent="0">
              <a:buNone/>
            </a:pPr>
            <a:r>
              <a:rPr kumimoji="1" lang="en-US" altLang="ja-JP" dirty="0"/>
              <a:t>B:	Oh, yes, please.  Do you know where Midori City Hotel is?</a:t>
            </a:r>
          </a:p>
          <a:p>
            <a:pPr marL="0" indent="0">
              <a:buNone/>
            </a:pPr>
            <a:r>
              <a:rPr kumimoji="1" lang="en-US" altLang="ja-JP" dirty="0"/>
              <a:t>A:	Midori City Hotel?  Yes.  Shall I take you there?</a:t>
            </a:r>
          </a:p>
          <a:p>
            <a:pPr marL="0" indent="0">
              <a:buNone/>
            </a:pPr>
            <a:r>
              <a:rPr kumimoji="1" lang="en-US" altLang="ja-JP" dirty="0"/>
              <a:t>B:	Thank you.  That’s very kind of you.</a:t>
            </a:r>
          </a:p>
          <a:p>
            <a:pPr marL="0" indent="0">
              <a:buNone/>
            </a:pPr>
            <a:r>
              <a:rPr kumimoji="1" lang="en-US" altLang="ja-JP" dirty="0"/>
              <a:t>A:	Would you like me to carry your umbrella or something?</a:t>
            </a:r>
          </a:p>
          <a:p>
            <a:pPr marL="0" indent="0">
              <a:buNone/>
            </a:pPr>
            <a:r>
              <a:rPr kumimoji="1" lang="en-US" altLang="ja-JP" dirty="0"/>
              <a:t>B:	Oh.  Thank you very much.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658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D72F45-0A94-4F40-9BE7-96B2A195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41605"/>
            <a:ext cx="11795760" cy="97599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en-US" altLang="ja-JP" sz="2800" b="1" dirty="0"/>
              <a:t>Q</a:t>
            </a:r>
            <a:r>
              <a:rPr kumimoji="1" lang="ja-JP" altLang="en-US" sz="2800" b="1" dirty="0"/>
              <a:t>：対話の流れがスムーズになるように（　　　）に適切な表現を下から　　　　</a:t>
            </a:r>
            <a:br>
              <a:rPr kumimoji="1" lang="en-US" altLang="ja-JP" sz="2800" b="1" dirty="0"/>
            </a:br>
            <a:r>
              <a:rPr kumimoji="1" lang="ja-JP" altLang="en-US" sz="2800" b="1" dirty="0"/>
              <a:t>　選んで書きなさい。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97547C-634B-48D1-AAAD-280331A00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209040"/>
            <a:ext cx="11795760" cy="5507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>
                <a:latin typeface="NHHandwriting Medium" panose="020F0500000000000000" pitchFamily="34" charset="0"/>
              </a:rPr>
              <a:t>A:	Excuse me.  Can I help you?</a:t>
            </a:r>
          </a:p>
          <a:p>
            <a:pPr marL="0" indent="0">
              <a:buNone/>
            </a:pPr>
            <a:r>
              <a:rPr kumimoji="1" lang="en-US" altLang="ja-JP" dirty="0">
                <a:latin typeface="NHHandwriting Medium" panose="020F0500000000000000" pitchFamily="34" charset="0"/>
              </a:rPr>
              <a:t>B:	Oh, yes, please.  (                                                                )</a:t>
            </a:r>
          </a:p>
          <a:p>
            <a:pPr marL="0" indent="0">
              <a:buNone/>
            </a:pPr>
            <a:r>
              <a:rPr kumimoji="1" lang="en-US" altLang="ja-JP" dirty="0">
                <a:latin typeface="NHHandwriting Medium" panose="020F0500000000000000" pitchFamily="34" charset="0"/>
              </a:rPr>
              <a:t>A:	Midori City Hotel?  Yes.  (                                                      )</a:t>
            </a:r>
          </a:p>
          <a:p>
            <a:pPr marL="0" indent="0">
              <a:buNone/>
            </a:pPr>
            <a:r>
              <a:rPr kumimoji="1" lang="en-US" altLang="ja-JP" dirty="0">
                <a:latin typeface="NHHandwriting Medium" panose="020F0500000000000000" pitchFamily="34" charset="0"/>
              </a:rPr>
              <a:t>B:	Thank you.  (                                                         )</a:t>
            </a:r>
          </a:p>
          <a:p>
            <a:pPr marL="0" indent="0">
              <a:buNone/>
            </a:pPr>
            <a:r>
              <a:rPr kumimoji="1" lang="en-US" altLang="ja-JP" dirty="0">
                <a:latin typeface="NHHandwriting Medium" panose="020F0500000000000000" pitchFamily="34" charset="0"/>
              </a:rPr>
              <a:t>A:	Would you like me to carry your umbrella or something?</a:t>
            </a:r>
          </a:p>
          <a:p>
            <a:pPr marL="0" indent="0">
              <a:buNone/>
            </a:pPr>
            <a:r>
              <a:rPr kumimoji="1" lang="en-US" altLang="ja-JP" dirty="0">
                <a:latin typeface="NHHandwriting Medium" panose="020F0500000000000000" pitchFamily="34" charset="0"/>
              </a:rPr>
              <a:t>B:	Oh.  Thank you very much.</a:t>
            </a:r>
            <a:r>
              <a:rPr lang="en-US" altLang="ja-JP" dirty="0">
                <a:latin typeface="NHHandwriting Medium" panose="020F0500000000000000" pitchFamily="34" charset="0"/>
              </a:rPr>
              <a:t> </a:t>
            </a:r>
          </a:p>
          <a:p>
            <a:pPr marL="0" indent="0">
              <a:buNone/>
            </a:pPr>
            <a:endParaRPr lang="en-US" altLang="ja-JP" dirty="0">
              <a:latin typeface="NHHandwriting Medium" panose="020F0500000000000000" pitchFamily="34" charset="0"/>
            </a:endParaRPr>
          </a:p>
          <a:p>
            <a:pPr marL="0" indent="0">
              <a:buNone/>
            </a:pPr>
            <a:r>
              <a:rPr lang="en-US" altLang="ja-JP" dirty="0">
                <a:latin typeface="NHHandwriting Medium" panose="020F0500000000000000" pitchFamily="34" charset="0"/>
              </a:rPr>
              <a:t>		</a:t>
            </a:r>
            <a:r>
              <a:rPr lang="ja-JP" altLang="en-US" dirty="0">
                <a:latin typeface="NHHandwriting Medium" panose="020F0500000000000000" pitchFamily="34" charset="0"/>
              </a:rPr>
              <a:t>・</a:t>
            </a:r>
            <a:r>
              <a:rPr lang="en-US" altLang="ja-JP" dirty="0">
                <a:latin typeface="NHHandwriting Medium" panose="020F0500000000000000" pitchFamily="34" charset="0"/>
              </a:rPr>
              <a:t>Shall I take you there?</a:t>
            </a:r>
          </a:p>
          <a:p>
            <a:pPr marL="0" indent="0">
              <a:buNone/>
            </a:pPr>
            <a:r>
              <a:rPr lang="en-US" altLang="ja-JP" dirty="0">
                <a:latin typeface="NHHandwriting Medium" panose="020F0500000000000000" pitchFamily="34" charset="0"/>
              </a:rPr>
              <a:t>		</a:t>
            </a:r>
            <a:r>
              <a:rPr lang="ja-JP" altLang="en-US" dirty="0">
                <a:latin typeface="NHHandwriting Medium" panose="020F0500000000000000" pitchFamily="34" charset="0"/>
              </a:rPr>
              <a:t>・</a:t>
            </a:r>
            <a:r>
              <a:rPr lang="en-US" altLang="ja-JP" dirty="0">
                <a:latin typeface="NHHandwriting Medium" panose="020F0500000000000000" pitchFamily="34" charset="0"/>
              </a:rPr>
              <a:t>That’s very kind of you.</a:t>
            </a:r>
          </a:p>
          <a:p>
            <a:pPr marL="0" indent="0">
              <a:buNone/>
            </a:pPr>
            <a:r>
              <a:rPr lang="en-US" altLang="ja-JP" dirty="0">
                <a:latin typeface="NHHandwriting Medium" panose="020F0500000000000000" pitchFamily="34" charset="0"/>
              </a:rPr>
              <a:t>		</a:t>
            </a:r>
            <a:r>
              <a:rPr lang="ja-JP" altLang="en-US" dirty="0">
                <a:latin typeface="NHHandwriting Medium" panose="020F0500000000000000" pitchFamily="34" charset="0"/>
              </a:rPr>
              <a:t>・</a:t>
            </a:r>
            <a:r>
              <a:rPr lang="en-US" altLang="ja-JP" dirty="0">
                <a:latin typeface="NHHandwriting Medium" panose="020F0500000000000000" pitchFamily="34" charset="0"/>
              </a:rPr>
              <a:t>Do you know where Midori City Hotel is?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025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D72F45-0A94-4F40-9BE7-96B2A195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41605"/>
            <a:ext cx="11795760" cy="97599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en-US" altLang="ja-JP" sz="2800" b="1" dirty="0"/>
              <a:t>Q</a:t>
            </a:r>
            <a:r>
              <a:rPr kumimoji="1" lang="ja-JP" altLang="en-US" sz="2800" b="1" dirty="0"/>
              <a:t>：</a:t>
            </a:r>
            <a:r>
              <a:rPr kumimoji="1" lang="en-US" altLang="ja-JP" sz="2800" b="1" dirty="0"/>
              <a:t>No.1 </a:t>
            </a:r>
            <a:r>
              <a:rPr kumimoji="1" lang="ja-JP" altLang="en-US" sz="2800" b="1" dirty="0"/>
              <a:t>～ </a:t>
            </a:r>
            <a:r>
              <a:rPr kumimoji="1" lang="en-US" altLang="ja-JP" sz="2800" b="1" dirty="0"/>
              <a:t>No.3 </a:t>
            </a:r>
            <a:r>
              <a:rPr kumimoji="1" lang="ja-JP" altLang="en-US" sz="2800" b="1" dirty="0"/>
              <a:t>の対話は下の❶❷❸のどの場面のものですか。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97547C-634B-48D1-AAAD-280331A00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209040"/>
            <a:ext cx="11795760" cy="5507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>
                <a:latin typeface="NHHandwriting Medium" panose="020F0500000000000000" pitchFamily="34" charset="0"/>
              </a:rPr>
              <a:t> </a:t>
            </a:r>
          </a:p>
          <a:p>
            <a:pPr marL="0" indent="0">
              <a:buNone/>
            </a:pPr>
            <a:r>
              <a:rPr lang="ja-JP" altLang="en-US" dirty="0">
                <a:latin typeface="NHHandwriting Medium" panose="020F0500000000000000" pitchFamily="34" charset="0"/>
              </a:rPr>
              <a:t>　　</a:t>
            </a:r>
            <a:r>
              <a:rPr lang="en-US" altLang="ja-JP" dirty="0">
                <a:latin typeface="NHHandwriting Medium" panose="020F0500000000000000" pitchFamily="34" charset="0"/>
              </a:rPr>
              <a:t> No.1     (         )     No.2     (         )     No.3     (         )   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E28704F-DA01-461E-8F3F-FFDA9ABC4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9753"/>
            <a:ext cx="12192000" cy="221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C82049-32D5-89CB-13CF-114393ED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72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何かお手伝いしましょうか？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330D01-E3AB-7272-96DD-DE978DB45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70" y="1825625"/>
            <a:ext cx="11930332" cy="492885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en-US" altLang="ja-JP" sz="11500" dirty="0">
                <a:solidFill>
                  <a:srgbClr val="FF0000"/>
                </a:solidFill>
                <a:latin typeface="Amasis MT Pro Black" panose="02040A04050005020304" pitchFamily="18" charset="0"/>
              </a:rPr>
              <a:t>Can I </a:t>
            </a:r>
          </a:p>
          <a:p>
            <a:pPr marL="0" indent="0" algn="ctr">
              <a:buNone/>
            </a:pPr>
            <a:r>
              <a:rPr kumimoji="1" lang="en-US" altLang="ja-JP" sz="11500" dirty="0">
                <a:latin typeface="Amasis MT Pro Black" panose="02040A04050005020304" pitchFamily="18" charset="0"/>
              </a:rPr>
              <a:t>help you?</a:t>
            </a:r>
            <a:endParaRPr kumimoji="1" lang="ja-JP" altLang="en-US" sz="115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8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C82049-32D5-89CB-13CF-114393ED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72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手伝ってくれませんか？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330D01-E3AB-7272-96DD-DE978DB45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70" y="1825625"/>
            <a:ext cx="11930332" cy="492885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en-US" altLang="ja-JP" sz="11500" dirty="0">
                <a:solidFill>
                  <a:srgbClr val="FF0000"/>
                </a:solidFill>
                <a:latin typeface="Amasis MT Pro Black" panose="02040A04050005020304" pitchFamily="18" charset="0"/>
              </a:rPr>
              <a:t>Can you</a:t>
            </a:r>
          </a:p>
          <a:p>
            <a:pPr marL="0" indent="0" algn="ctr">
              <a:buNone/>
            </a:pPr>
            <a:r>
              <a:rPr kumimoji="1" lang="en-US" altLang="ja-JP" sz="11500" dirty="0">
                <a:latin typeface="Amasis MT Pro Black" panose="02040A04050005020304" pitchFamily="18" charset="0"/>
              </a:rPr>
              <a:t>help me?</a:t>
            </a:r>
            <a:endParaRPr kumimoji="1" lang="ja-JP" altLang="en-US" sz="115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6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C82049-32D5-89CB-13CF-114393ED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ja-JP" altLang="en-US" sz="72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そこまでお連れしましょうか</a:t>
            </a:r>
            <a:r>
              <a:rPr kumimoji="1" lang="ja-JP" altLang="en-US" sz="72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330D01-E3AB-7272-96DD-DE978DB45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70" y="1825625"/>
            <a:ext cx="11930332" cy="492885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en-US" altLang="ja-JP" sz="11500" dirty="0">
                <a:solidFill>
                  <a:srgbClr val="FF0000"/>
                </a:solidFill>
                <a:latin typeface="Amasis MT Pro Black" panose="02040A04050005020304" pitchFamily="18" charset="0"/>
              </a:rPr>
              <a:t>Shall I </a:t>
            </a:r>
          </a:p>
          <a:p>
            <a:pPr marL="0" indent="0" algn="ctr">
              <a:buNone/>
            </a:pPr>
            <a:r>
              <a:rPr kumimoji="1" lang="en-US" altLang="ja-JP" sz="11500" dirty="0">
                <a:latin typeface="Amasis MT Pro Black" panose="02040A04050005020304" pitchFamily="18" charset="0"/>
              </a:rPr>
              <a:t>take you there?</a:t>
            </a:r>
            <a:endParaRPr kumimoji="1" lang="ja-JP" altLang="en-US" sz="115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00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C82049-32D5-89CB-13CF-114393ED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ja-JP" altLang="en-US" sz="72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そこまで一緒に行きましょうか</a:t>
            </a:r>
            <a:r>
              <a:rPr kumimoji="1" lang="ja-JP" altLang="en-US" sz="72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330D01-E3AB-7272-96DD-DE978DB45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70" y="1825625"/>
            <a:ext cx="11930332" cy="492885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en-US" altLang="ja-JP" sz="11500" dirty="0">
                <a:solidFill>
                  <a:srgbClr val="FF0000"/>
                </a:solidFill>
                <a:latin typeface="Amasis MT Pro Black" panose="02040A04050005020304" pitchFamily="18" charset="0"/>
              </a:rPr>
              <a:t>Shall we </a:t>
            </a:r>
          </a:p>
          <a:p>
            <a:pPr marL="0" indent="0" algn="ctr">
              <a:buNone/>
            </a:pPr>
            <a:r>
              <a:rPr kumimoji="1" lang="en-US" altLang="ja-JP" sz="11500" dirty="0">
                <a:latin typeface="Amasis MT Pro Black" panose="02040A04050005020304" pitchFamily="18" charset="0"/>
              </a:rPr>
              <a:t>go there?</a:t>
            </a:r>
            <a:endParaRPr kumimoji="1" lang="ja-JP" altLang="en-US" sz="115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1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C82049-32D5-89CB-13CF-114393ED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ja-JP" altLang="en-US" sz="72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傘をお持ちしましょうか</a:t>
            </a:r>
            <a:r>
              <a:rPr kumimoji="1" lang="ja-JP" altLang="en-US" sz="72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330D01-E3AB-7272-96DD-DE978DB45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70" y="1825625"/>
            <a:ext cx="11930332" cy="492885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en-US" altLang="ja-JP" sz="11500" dirty="0">
                <a:solidFill>
                  <a:srgbClr val="FF0000"/>
                </a:solidFill>
                <a:latin typeface="Amasis MT Pro Black" panose="02040A04050005020304" pitchFamily="18" charset="0"/>
              </a:rPr>
              <a:t>Would you like </a:t>
            </a:r>
            <a:r>
              <a:rPr kumimoji="1" lang="en-US" altLang="ja-JP" sz="11500" dirty="0">
                <a:latin typeface="Amasis MT Pro Black" panose="02040A04050005020304" pitchFamily="18" charset="0"/>
              </a:rPr>
              <a:t>me </a:t>
            </a:r>
            <a:r>
              <a:rPr kumimoji="1" lang="en-US" altLang="ja-JP" sz="11500" dirty="0">
                <a:solidFill>
                  <a:srgbClr val="FF0000"/>
                </a:solidFill>
                <a:latin typeface="Amasis MT Pro Black" panose="02040A04050005020304" pitchFamily="18" charset="0"/>
              </a:rPr>
              <a:t>to</a:t>
            </a:r>
            <a:r>
              <a:rPr kumimoji="1" lang="en-US" altLang="ja-JP" sz="11500" dirty="0">
                <a:latin typeface="Amasis MT Pro Black" panose="02040A04050005020304" pitchFamily="18" charset="0"/>
              </a:rPr>
              <a:t> carry your umbrella?</a:t>
            </a:r>
            <a:endParaRPr kumimoji="1" lang="ja-JP" altLang="en-US" sz="115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7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C82049-32D5-89CB-13CF-114393ED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ja-JP" sz="72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(</a:t>
            </a:r>
            <a:r>
              <a:rPr lang="ja-JP" altLang="en-US" sz="72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自分の）傘を持ちたいですか</a:t>
            </a:r>
            <a:r>
              <a:rPr kumimoji="1" lang="ja-JP" altLang="en-US" sz="72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330D01-E3AB-7272-96DD-DE978DB45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70" y="1825625"/>
            <a:ext cx="11930332" cy="4928858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kumimoji="1" lang="en-US" altLang="ja-JP" sz="11500" dirty="0">
                <a:solidFill>
                  <a:srgbClr val="FF0000"/>
                </a:solidFill>
                <a:latin typeface="Amasis MT Pro Black" panose="02040A04050005020304" pitchFamily="18" charset="0"/>
              </a:rPr>
              <a:t>Would you like </a:t>
            </a:r>
            <a:r>
              <a:rPr kumimoji="1" lang="en-US" altLang="ja-JP" sz="11500" dirty="0">
                <a:latin typeface="Amasis MT Pro Black" panose="02040A04050005020304" pitchFamily="18" charset="0"/>
              </a:rPr>
              <a:t> </a:t>
            </a:r>
            <a:r>
              <a:rPr kumimoji="1" lang="en-US" altLang="ja-JP" sz="11500" dirty="0">
                <a:solidFill>
                  <a:srgbClr val="FF0000"/>
                </a:solidFill>
                <a:latin typeface="Amasis MT Pro Black" panose="02040A04050005020304" pitchFamily="18" charset="0"/>
              </a:rPr>
              <a:t>to</a:t>
            </a:r>
            <a:r>
              <a:rPr kumimoji="1" lang="en-US" altLang="ja-JP" sz="11500" dirty="0">
                <a:latin typeface="Amasis MT Pro Black" panose="02040A04050005020304" pitchFamily="18" charset="0"/>
              </a:rPr>
              <a:t> carry </a:t>
            </a:r>
          </a:p>
          <a:p>
            <a:pPr marL="0" indent="0" algn="ctr">
              <a:buNone/>
            </a:pPr>
            <a:r>
              <a:rPr kumimoji="1" lang="en-US" altLang="ja-JP" sz="11500" dirty="0">
                <a:latin typeface="Amasis MT Pro Black" panose="02040A04050005020304" pitchFamily="18" charset="0"/>
              </a:rPr>
              <a:t>your umbrella?</a:t>
            </a:r>
            <a:endParaRPr kumimoji="1" lang="ja-JP" altLang="en-US" sz="115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9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718</Words>
  <Application>Microsoft Office PowerPoint</Application>
  <PresentationFormat>ワイド画面</PresentationFormat>
  <Paragraphs>85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6" baseType="lpstr">
      <vt:lpstr>ＤＨＰ特太ゴシック体</vt:lpstr>
      <vt:lpstr>HGS創英角ﾎﾟｯﾌﾟ体</vt:lpstr>
      <vt:lpstr>游ゴシック</vt:lpstr>
      <vt:lpstr>游ゴシック Light</vt:lpstr>
      <vt:lpstr>Amasis MT Pro Black</vt:lpstr>
      <vt:lpstr>Arial</vt:lpstr>
      <vt:lpstr>Eras Bold ITC</vt:lpstr>
      <vt:lpstr>NHHandwriting Medium</vt:lpstr>
      <vt:lpstr>Office テーマ</vt:lpstr>
      <vt:lpstr>Let’s Talk 2</vt:lpstr>
      <vt:lpstr>Q：対話の流れがスムーズになるように（　　　）に適切な表現を下から　　　　 　選んで書きなさい。</vt:lpstr>
      <vt:lpstr>Q：No.1 ～ No.3 の対話は下の❶❷❸のどの場面のものですか。</vt:lpstr>
      <vt:lpstr>何かお手伝いしましょうか？</vt:lpstr>
      <vt:lpstr>手伝ってくれませんか？</vt:lpstr>
      <vt:lpstr>そこまでお連れしましょうか？</vt:lpstr>
      <vt:lpstr>そこまで一緒に行きましょうか？</vt:lpstr>
      <vt:lpstr>傘をお持ちしましょうか？</vt:lpstr>
      <vt:lpstr>(自分の）傘を持ちたいですか？</vt:lpstr>
      <vt:lpstr>Let’s practice!　❶</vt:lpstr>
      <vt:lpstr>Let’s try! 　❶</vt:lpstr>
      <vt:lpstr>Let’s practice!　❷</vt:lpstr>
      <vt:lpstr>Let’s try!　❷</vt:lpstr>
      <vt:lpstr>Let’s practice!　❸</vt:lpstr>
      <vt:lpstr>Let’s try!　❸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Talk 2</dc:title>
  <dc:creator>Oyama Naofumi</dc:creator>
  <cp:lastModifiedBy>Naofumi Oyama</cp:lastModifiedBy>
  <cp:revision>2</cp:revision>
  <cp:lastPrinted>2023-11-07T00:03:57Z</cp:lastPrinted>
  <dcterms:created xsi:type="dcterms:W3CDTF">2021-10-05T09:11:24Z</dcterms:created>
  <dcterms:modified xsi:type="dcterms:W3CDTF">2023-11-07T00:06:34Z</dcterms:modified>
</cp:coreProperties>
</file>