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8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4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1" d="100"/>
        <a:sy n="61" d="100"/>
      </p:scale>
      <p:origin x="0" y="-1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3D1E7-D9A9-46EE-AAC7-6DFF7B784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261E528-C1D2-4CD1-A5F4-B12F49F04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D6A62C-A54F-4733-ADD6-020C2DCE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19B284-446F-4A30-A122-4D1CEE63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3E97D-6E38-4E3B-8005-0CC91DE14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66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D9027B-C9BB-4B98-8014-7D4EE087C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A08868-7E98-4991-A90B-D038A5A6A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103E38-E6CB-4F7B-BB8A-2289E3D2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798888-2072-46DA-B3BF-C3FC4ECE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2629AE-5268-4F61-BDE2-E103206B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525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869A07-9D66-407B-AAE9-AB0B1CD5F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5D60B9-AFDD-4672-810B-4C50A3ADC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61C2A2-A6DF-4295-805D-7423E1889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9A9938-C23A-4B3E-ABF9-BD4070B1C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7CFF65-D252-4AB7-9AFA-E523AD5B4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48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9E18B9-D4A3-46A3-B4E3-8A409EE28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8DF82E-6230-47AC-9B02-904519604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F57749-EA0F-4E80-9F27-96A8F7053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B17420-1CAF-45E0-91B4-5A70410F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9F1AFD-F30C-46A7-8C60-618C19A8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9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33F971-1FA5-4D23-9861-4A0C02A13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F305B2-627E-4272-9D1C-455BB874B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1D4C3C-4F06-481C-9856-64983B76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688FC4-9933-4542-9AF4-7516DDB0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6ECF5F-059B-4EB2-9DF9-300D10CEA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49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636531-406A-452A-B680-B2DD8B74C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678E1E-6BF5-4440-BDCF-6ABE16B5FB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55DB27-9982-4A8A-B582-4F0D7B729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565584-F2EC-4998-AB4A-E663F4E43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789415-5716-4D55-A26B-ED8DA0B3D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9B9BA2-D8D8-4D14-BEE3-5CB710D8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42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6598B-D543-4F5F-861F-96A7DF732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0AFC19-892C-4DD4-A721-E182CFD73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8CFFE0-D39A-4352-8F15-4C7BD4CBE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B34B7B2-2F05-445F-BCC6-BE82F60C65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CECD9F2-6DF8-4A7C-84F0-6A086E93F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6648AD3-62E3-4243-AB10-94B9586D3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75B79D-6DA2-4C1D-9139-1B7B3991C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6F91C6-DA5D-413A-91A7-692A9DC5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7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FA3B58-BEBE-4622-AD72-AAA92E05F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7427AA3-A1BF-448C-8982-ACDAA847D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5D98FBA-F986-440A-A235-4A282496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5F07E63-ADDA-4461-8548-CC747E74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043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813653D-5281-41B2-8585-845A7A8E0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BEADC17-29A4-477B-9211-886E5116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55F2AD0-4EF0-4359-8A66-4D472F0FB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026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E55A5B-7FC5-4FF1-B0A1-D3351721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B6424E-7B11-40BA-93D1-23A2DF4AF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0EE6B0-E767-4075-9A76-E8A602363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63E532-E6CD-4E46-BEA5-000EAFCE7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22FA54-41D5-4161-BC0A-84DF8A30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27A875-4F9E-4839-A885-50A1C215D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131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BB21DD-C8AE-4C8E-9008-EC60874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BE37F5A-FF6C-4B4B-B30D-763D698A5A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3747C8-760A-468F-AD94-3D26DA94C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910BEF-D00B-4C35-9017-BBCA8F913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85FF90-DE9F-4392-8A99-343911551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D1C5C3-5CCD-4979-9215-C781201CB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63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782CCDA-2230-4007-B9A0-4894CB0DA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5F9397-8EAD-4C3C-9B2E-F92DCE125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2CFD10-3FF1-4A37-B5DA-F27184435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59ABD-3187-4610-860B-FF1D2C06A5A1}" type="datetimeFigureOut">
              <a:rPr kumimoji="1" lang="ja-JP" altLang="en-US" smtClean="0"/>
              <a:t>2022/1/31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52F524-F008-419D-ACA5-CC57638FB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D67E61-97EE-4299-99E3-CA6ED3EF8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466B2-42A3-4BDC-BCE3-2CBA942F68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83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1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1011993">
            <a:off x="5372685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rgbClr val="FF0000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540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0"/>
            <a:ext cx="12192000" cy="303013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kumimoji="1"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❶ </a:t>
            </a:r>
            <a:r>
              <a:rPr lang="en-US" altLang="ja-JP" dirty="0">
                <a:latin typeface="Amasis MT Pro Black" panose="02040A04050005020304" pitchFamily="18" charset="0"/>
              </a:rPr>
              <a:t>If I were a prince/princess of a big country,</a:t>
            </a:r>
            <a:br>
              <a:rPr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❷ </a:t>
            </a:r>
            <a:r>
              <a:rPr lang="en-US" altLang="ja-JP" dirty="0">
                <a:latin typeface="Amasis MT Pro Black" panose="02040A04050005020304" pitchFamily="18" charset="0"/>
              </a:rPr>
              <a:t>If I were born in America,</a:t>
            </a:r>
            <a:br>
              <a:rPr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❸ </a:t>
            </a:r>
            <a:r>
              <a:rPr lang="en-US" altLang="ja-JP" dirty="0">
                <a:latin typeface="Amasis MT Pro Black" panose="02040A04050005020304" pitchFamily="18" charset="0"/>
              </a:rPr>
              <a:t>If I had one million dollars,</a:t>
            </a:r>
            <a:endParaRPr kumimoji="1" lang="ja-JP" altLang="en-US" sz="4800" dirty="0"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21269"/>
            <a:ext cx="12192000" cy="3445290"/>
          </a:xfrm>
          <a:gradFill flip="none" rotWithShape="1">
            <a:gsLst>
              <a:gs pos="0">
                <a:schemeClr val="bg1"/>
              </a:gs>
              <a:gs pos="100000">
                <a:srgbClr val="FFC000"/>
              </a:gs>
            </a:gsLst>
            <a:lin ang="27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I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would ______________________.</a:t>
            </a:r>
          </a:p>
          <a:p>
            <a:pPr>
              <a:lnSpc>
                <a:spcPct val="200000"/>
              </a:lnSpc>
            </a:pPr>
            <a:r>
              <a:rPr kumimoji="1"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I could 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80009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6 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506082">
            <a:off x="5733144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chemeClr val="tx1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970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0"/>
            <a:ext cx="12192000" cy="303013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kumimoji="1"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❶ </a:t>
            </a:r>
            <a:r>
              <a:rPr lang="en-US" altLang="ja-JP" dirty="0">
                <a:latin typeface="Amasis MT Pro Black" panose="02040A04050005020304" pitchFamily="18" charset="0"/>
              </a:rPr>
              <a:t>What sport do you want to enjoy?</a:t>
            </a:r>
            <a:br>
              <a:rPr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❷ </a:t>
            </a:r>
            <a:r>
              <a:rPr lang="en-US" altLang="ja-JP" dirty="0">
                <a:latin typeface="Amasis MT Pro Black" panose="02040A04050005020304" pitchFamily="18" charset="0"/>
              </a:rPr>
              <a:t>What season do you like the best?</a:t>
            </a:r>
            <a:br>
              <a:rPr lang="en-US" altLang="ja-JP" dirty="0">
                <a:latin typeface="Amasis MT Pro Black" panose="02040A04050005020304" pitchFamily="18" charset="0"/>
              </a:rPr>
            </a:br>
            <a:r>
              <a:rPr lang="ja-JP" altLang="en-US" dirty="0">
                <a:latin typeface="Amasis MT Pro Black" panose="02040A04050005020304" pitchFamily="18" charset="0"/>
              </a:rPr>
              <a:t>❸ </a:t>
            </a:r>
            <a:r>
              <a:rPr lang="en-US" altLang="ja-JP" dirty="0">
                <a:latin typeface="Amasis MT Pro Black" panose="02040A04050005020304" pitchFamily="18" charset="0"/>
              </a:rPr>
              <a:t>What subject will be useful in the future?</a:t>
            </a:r>
            <a:endParaRPr kumimoji="1" lang="ja-JP" altLang="en-US" sz="4800" dirty="0"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21269"/>
            <a:ext cx="12192000" cy="3445290"/>
          </a:xfrm>
          <a:gradFill flip="none" rotWithShape="1">
            <a:gsLst>
              <a:gs pos="76000">
                <a:schemeClr val="accent1">
                  <a:lumMod val="20000"/>
                  <a:lumOff val="80000"/>
                </a:schemeClr>
              </a:gs>
              <a:gs pos="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①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I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want to enjoy _____________.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② </a:t>
            </a:r>
            <a:r>
              <a:rPr kumimoji="1"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I like __________ the best.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③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____ will be useful in the future.</a:t>
            </a:r>
            <a:endParaRPr kumimoji="1" lang="en-US" altLang="ja-JP" sz="54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  <a:p>
            <a:pPr>
              <a:lnSpc>
                <a:spcPct val="200000"/>
              </a:lnSpc>
            </a:pPr>
            <a:endParaRPr kumimoji="1" lang="en-US" altLang="ja-JP" sz="54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54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0"/>
            <a:ext cx="12192000" cy="303013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</a:br>
            <a:r>
              <a:rPr lang="en-US" altLang="ja-JP" sz="6700" dirty="0">
                <a:latin typeface="Amasis MT Pro Black" panose="02040A04050005020304" pitchFamily="18" charset="0"/>
              </a:rPr>
              <a:t>What do you like to do </a:t>
            </a:r>
            <a:br>
              <a:rPr lang="en-US" altLang="ja-JP" sz="6700" dirty="0">
                <a:latin typeface="Amasis MT Pro Black" panose="02040A04050005020304" pitchFamily="18" charset="0"/>
              </a:rPr>
            </a:br>
            <a:r>
              <a:rPr lang="en-US" altLang="ja-JP" sz="6700" dirty="0">
                <a:latin typeface="Amasis MT Pro Black" panose="02040A04050005020304" pitchFamily="18" charset="0"/>
              </a:rPr>
              <a:t>in your free time?</a:t>
            </a:r>
            <a:endParaRPr kumimoji="1" lang="ja-JP" altLang="en-US" sz="4800" dirty="0"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21269"/>
            <a:ext cx="12192000" cy="3445290"/>
          </a:xfrm>
          <a:gradFill flip="none" rotWithShape="1">
            <a:gsLst>
              <a:gs pos="76000">
                <a:schemeClr val="accent1">
                  <a:lumMod val="20000"/>
                  <a:lumOff val="80000"/>
                </a:schemeClr>
              </a:gs>
              <a:gs pos="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①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I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like to </a:t>
            </a:r>
            <a:r>
              <a:rPr kumimoji="1"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_______ in my free time.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② ・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We can _____.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    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・～</a:t>
            </a:r>
            <a:r>
              <a:rPr lang="en-US" altLang="ja-JP" sz="5400" dirty="0" err="1">
                <a:solidFill>
                  <a:srgbClr val="FF0000"/>
                </a:solidFill>
                <a:latin typeface="Amasis MT Pro Black" panose="02040A04050005020304" pitchFamily="18" charset="0"/>
              </a:rPr>
              <a:t>ing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makes me happy/excited.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     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・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It is fun/interesting for me to </a:t>
            </a:r>
            <a:r>
              <a:rPr lang="ja-JP" altLang="en-US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～</a:t>
            </a:r>
            <a:r>
              <a:rPr lang="en-US" altLang="ja-JP" sz="5400" dirty="0">
                <a:solidFill>
                  <a:srgbClr val="FF0000"/>
                </a:solidFill>
                <a:latin typeface="Amasis MT Pro Black" panose="02040A04050005020304" pitchFamily="18" charset="0"/>
              </a:rPr>
              <a:t>. </a:t>
            </a:r>
            <a:endParaRPr kumimoji="1" lang="en-US" altLang="ja-JP" sz="54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  <a:p>
            <a:pPr>
              <a:lnSpc>
                <a:spcPct val="200000"/>
              </a:lnSpc>
            </a:pPr>
            <a:endParaRPr kumimoji="1" lang="en-US" altLang="ja-JP" sz="5400" dirty="0">
              <a:solidFill>
                <a:srgbClr val="FF0000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133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8 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/>
          </a:bodyPr>
          <a:lstStyle/>
          <a:p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Which season do you like the best? </a:t>
            </a:r>
            <a:endParaRPr kumimoji="1" lang="ja-JP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002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9 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/>
          </a:bodyPr>
          <a:lstStyle/>
          <a:p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If you were a cat, what would you do? </a:t>
            </a:r>
            <a:endParaRPr kumimoji="1" lang="ja-JP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204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 fontScale="90000"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10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/>
          </a:bodyPr>
          <a:lstStyle/>
          <a:p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are you going to do </a:t>
            </a:r>
          </a:p>
          <a:p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this weekend?</a:t>
            </a:r>
            <a:endParaRPr kumimoji="1" lang="ja-JP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624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 fontScale="90000"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11 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do you want</a:t>
            </a:r>
          </a:p>
          <a:p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for your Christmas?</a:t>
            </a:r>
          </a:p>
          <a:p>
            <a:endParaRPr lang="en-US" altLang="ja-JP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Why? </a:t>
            </a: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do you want to do </a:t>
            </a: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with it? </a:t>
            </a:r>
            <a:endParaRPr kumimoji="1" lang="ja-JP" alt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73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 fontScale="90000"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12 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 lnSpcReduction="10000"/>
          </a:bodyPr>
          <a:lstStyle/>
          <a:p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will you wish </a:t>
            </a:r>
          </a:p>
          <a:p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for </a:t>
            </a:r>
            <a:r>
              <a:rPr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2022</a:t>
            </a:r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?</a:t>
            </a:r>
          </a:p>
          <a:p>
            <a:endParaRPr lang="en-US" altLang="ja-JP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Why? </a:t>
            </a: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will you do for that? </a:t>
            </a:r>
          </a:p>
          <a:p>
            <a:endParaRPr kumimoji="1" lang="ja-JP" alt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781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0144" y="414738"/>
            <a:ext cx="3791712" cy="759715"/>
          </a:xfrm>
        </p:spPr>
        <p:txBody>
          <a:bodyPr>
            <a:normAutofit fontScale="90000"/>
          </a:bodyPr>
          <a:lstStyle/>
          <a:p>
            <a:r>
              <a:rPr kumimoji="1" lang="en-US" altLang="ja-JP" sz="4400" dirty="0">
                <a:latin typeface="Eras Bold ITC" panose="020B0907030504020204" pitchFamily="34" charset="0"/>
              </a:rPr>
              <a:t>Small</a:t>
            </a:r>
            <a:r>
              <a:rPr lang="ja-JP" altLang="en-US" sz="4400" dirty="0">
                <a:latin typeface="Eras Bold ITC" panose="020B0907030504020204" pitchFamily="34" charset="0"/>
              </a:rPr>
              <a:t> </a:t>
            </a:r>
            <a:r>
              <a:rPr lang="en-US" altLang="ja-JP" sz="4400" dirty="0">
                <a:latin typeface="Eras Bold ITC" panose="020B0907030504020204" pitchFamily="34" charset="0"/>
              </a:rPr>
              <a:t>Talk 13 </a:t>
            </a:r>
            <a:endParaRPr kumimoji="1" lang="ja-JP" altLang="en-US" sz="44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655064"/>
            <a:ext cx="12192000" cy="5111496"/>
          </a:xfrm>
        </p:spPr>
        <p:txBody>
          <a:bodyPr>
            <a:normAutofit/>
          </a:bodyPr>
          <a:lstStyle/>
          <a:p>
            <a:r>
              <a:rPr kumimoji="1"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I think </a:t>
            </a:r>
            <a:r>
              <a:rPr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(that) using tablet </a:t>
            </a:r>
          </a:p>
          <a:p>
            <a:r>
              <a:rPr lang="en-US" altLang="ja-JP" sz="6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at school is good.</a:t>
            </a:r>
            <a:endParaRPr kumimoji="1" lang="en-US" altLang="ja-JP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  <a:p>
            <a:endParaRPr lang="en-US" altLang="ja-JP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  <a:p>
            <a:r>
              <a:rPr kumimoji="1" lang="en-US" altLang="ja-JP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do you think? </a:t>
            </a:r>
          </a:p>
          <a:p>
            <a:endParaRPr kumimoji="1" lang="ja-JP" alt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416288">
            <a:off x="49815" y="195345"/>
            <a:ext cx="3612972" cy="1043814"/>
          </a:xfrm>
          <a:prstGeom prst="wave">
            <a:avLst>
              <a:gd name="adj1" fmla="val 12500"/>
              <a:gd name="adj2" fmla="val -1000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Let’s enjoy!</a:t>
            </a:r>
            <a:endParaRPr kumimoji="1" lang="ja-JP" altLang="en-US" sz="36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831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591E3E-BBEF-4D7E-BFBF-3FE525258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" y="365125"/>
            <a:ext cx="12029440" cy="1325563"/>
          </a:xfrm>
        </p:spPr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What kind of … do you like the best?</a:t>
            </a:r>
            <a:br>
              <a:rPr kumimoji="1"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</a:br>
            <a:r>
              <a:rPr kumimoji="1"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+ Why? / What is your favorite? </a:t>
            </a:r>
            <a:r>
              <a:rPr lang="en-US" altLang="ja-JP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/ …etc.</a:t>
            </a:r>
            <a:endParaRPr kumimoji="1" lang="ja-JP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CD830C6-DCF5-401E-B94B-3855B6BCEAEC}"/>
              </a:ext>
            </a:extLst>
          </p:cNvPr>
          <p:cNvSpPr txBox="1"/>
          <p:nvPr/>
        </p:nvSpPr>
        <p:spPr>
          <a:xfrm>
            <a:off x="162560" y="2189374"/>
            <a:ext cx="11866880" cy="4457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latin typeface="NHHandwriting Medium" panose="020F0500000000000000" pitchFamily="34" charset="0"/>
              </a:rPr>
              <a:t>❶ </a:t>
            </a:r>
            <a:r>
              <a:rPr lang="en-US" altLang="ja-JP" sz="36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HHandwriting Medium" panose="020F0500000000000000" pitchFamily="34" charset="0"/>
              </a:rPr>
              <a:t>What kind of movies do you like?</a:t>
            </a:r>
            <a:r>
              <a:rPr lang="ja-JP" altLang="ja-JP" sz="36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HHandwriting Medium" panose="020F0500000000000000" pitchFamily="34" charset="0"/>
              </a:rPr>
              <a:t>　</a:t>
            </a:r>
            <a:r>
              <a:rPr lang="ja-JP" altLang="ja-JP" sz="3600" b="1" kern="100" dirty="0">
                <a:effectLst/>
                <a:latin typeface="NHHandwriting Medium" panose="020F0500000000000000" pitchFamily="34" charset="0"/>
              </a:rPr>
              <a:t>　</a:t>
            </a:r>
            <a:endParaRPr lang="en-US" altLang="ja-JP" sz="3600" b="1" kern="100" dirty="0">
              <a:effectLst/>
              <a:latin typeface="NHHandwriting Medium" panose="020F0500000000000000" pitchFamily="34" charset="0"/>
            </a:endParaRPr>
          </a:p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latin typeface="NHHandwriting Medium" panose="020F0500000000000000" pitchFamily="34" charset="0"/>
              </a:rPr>
              <a:t>　　　</a:t>
            </a:r>
            <a:r>
              <a:rPr lang="en-US" altLang="ja-JP" sz="3600" b="1" kern="100" dirty="0">
                <a:effectLst/>
                <a:latin typeface="NHHandwriting Medium" panose="020F0500000000000000" pitchFamily="34" charset="0"/>
              </a:rPr>
              <a:t>action</a:t>
            </a:r>
            <a:r>
              <a:rPr lang="ja-JP" altLang="ja-JP" sz="3600" b="1" kern="100" dirty="0">
                <a:effectLst/>
                <a:latin typeface="NHHandwriting Medium" panose="020F0500000000000000" pitchFamily="34" charset="0"/>
              </a:rPr>
              <a:t>，</a:t>
            </a:r>
            <a:r>
              <a:rPr lang="en-US" altLang="ja-JP" sz="3600" b="1" kern="100" dirty="0">
                <a:effectLst/>
                <a:latin typeface="NHHandwriting Medium" panose="020F0500000000000000" pitchFamily="34" charset="0"/>
              </a:rPr>
              <a:t>comedy, animated, SF, horror,</a:t>
            </a:r>
            <a:r>
              <a:rPr lang="ja-JP" altLang="ja-JP" sz="3600" b="1" kern="100" dirty="0">
                <a:effectLst/>
                <a:latin typeface="NHHandwriting Medium" panose="020F0500000000000000" pitchFamily="34" charset="0"/>
              </a:rPr>
              <a:t>…</a:t>
            </a:r>
            <a:endParaRPr lang="en-US" altLang="ja-JP" sz="3600" b="1" kern="100" dirty="0">
              <a:effectLst/>
              <a:latin typeface="NHHandwriting Medium" panose="020F0500000000000000" pitchFamily="34" charset="0"/>
            </a:endParaRPr>
          </a:p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effectLst/>
                <a:latin typeface="NHHandwriting Medium" panose="020F0500000000000000" pitchFamily="34" charset="0"/>
              </a:rPr>
              <a:t>❷ </a:t>
            </a:r>
            <a:r>
              <a:rPr lang="en-US" altLang="ja-JP" sz="36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HHandwriting Medium" panose="020F0500000000000000" pitchFamily="34" charset="0"/>
              </a:rPr>
              <a:t>What kind of fruits do you like?</a:t>
            </a:r>
            <a:r>
              <a:rPr lang="ja-JP" altLang="en-US" sz="36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HHandwriting Medium" panose="020F0500000000000000" pitchFamily="34" charset="0"/>
              </a:rPr>
              <a:t>　</a:t>
            </a:r>
            <a:r>
              <a:rPr lang="ja-JP" altLang="en-US" sz="3600" b="1" kern="100" dirty="0">
                <a:effectLst/>
                <a:latin typeface="NHHandwriting Medium" panose="020F0500000000000000" pitchFamily="34" charset="0"/>
              </a:rPr>
              <a:t>　 </a:t>
            </a:r>
            <a:endParaRPr lang="en-US" altLang="ja-JP" sz="3600" b="1" kern="100" dirty="0">
              <a:effectLst/>
              <a:latin typeface="NHHandwriting Medium" panose="020F0500000000000000" pitchFamily="34" charset="0"/>
            </a:endParaRPr>
          </a:p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effectLst/>
                <a:latin typeface="NHHandwriting Medium" panose="020F0500000000000000" pitchFamily="34" charset="0"/>
              </a:rPr>
              <a:t>　　　</a:t>
            </a:r>
            <a:r>
              <a:rPr lang="en-US" altLang="ja-JP" sz="3600" b="1" kern="100" dirty="0">
                <a:effectLst/>
                <a:latin typeface="NHHandwriting Medium" panose="020F0500000000000000" pitchFamily="34" charset="0"/>
              </a:rPr>
              <a:t>strawberries, bananas, pears, apples,…</a:t>
            </a:r>
          </a:p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effectLst/>
                <a:latin typeface="NHHandwriting Medium" panose="020F0500000000000000" pitchFamily="34" charset="0"/>
              </a:rPr>
              <a:t>❸ </a:t>
            </a:r>
            <a:r>
              <a:rPr lang="en-US" altLang="ja-JP" sz="36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HHandwriting Medium" panose="020F0500000000000000" pitchFamily="34" charset="0"/>
              </a:rPr>
              <a:t>What kind of pets do you like?      </a:t>
            </a:r>
          </a:p>
          <a:p>
            <a:pPr lvl="0" algn="l">
              <a:lnSpc>
                <a:spcPct val="115000"/>
              </a:lnSpc>
            </a:pPr>
            <a:r>
              <a:rPr lang="ja-JP" altLang="en-US" sz="3600" b="1" kern="100" dirty="0">
                <a:latin typeface="NHHandwriting Medium" panose="020F0500000000000000" pitchFamily="34" charset="0"/>
              </a:rPr>
              <a:t>　　　</a:t>
            </a:r>
            <a:r>
              <a:rPr lang="en-US" altLang="ja-JP" sz="3600" b="1" kern="100" dirty="0">
                <a:effectLst/>
                <a:latin typeface="NHHandwriting Medium" panose="020F0500000000000000" pitchFamily="34" charset="0"/>
              </a:rPr>
              <a:t>dogs, cats, birds, snakes, insects, …</a:t>
            </a:r>
          </a:p>
          <a:p>
            <a:pPr marL="342900" lvl="0" indent="-342900" algn="l">
              <a:lnSpc>
                <a:spcPct val="115000"/>
              </a:lnSpc>
              <a:buFont typeface="Comic Sans MS" panose="030F0702030302020204" pitchFamily="66" charset="0"/>
              <a:buAutoNum type="arabicParenR"/>
            </a:pPr>
            <a:endParaRPr lang="en-US" altLang="ja-JP" sz="1800" kern="100" dirty="0">
              <a:effectLst/>
            </a:endParaRPr>
          </a:p>
          <a:p>
            <a:pPr marL="342900" lvl="0" indent="-342900" algn="l">
              <a:lnSpc>
                <a:spcPct val="115000"/>
              </a:lnSpc>
              <a:buFont typeface="Comic Sans MS" panose="030F0702030302020204" pitchFamily="66" charset="0"/>
              <a:buAutoNum type="arabicParenR"/>
            </a:pPr>
            <a:endParaRPr lang="ja-JP" alt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69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2 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506082">
            <a:off x="5733144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chemeClr val="tx1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985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1"/>
            <a:ext cx="12192000" cy="1477329"/>
          </a:xfrm>
        </p:spPr>
        <p:txBody>
          <a:bodyPr/>
          <a:lstStyle/>
          <a:p>
            <a:pPr algn="ctr"/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kumimoji="1" lang="en-US" altLang="ja-JP" dirty="0">
                <a:latin typeface="Amasis MT Pro Black" panose="02040A04050005020304" pitchFamily="18" charset="0"/>
              </a:rPr>
            </a:br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Which country do you want to visit?</a:t>
            </a:r>
            <a:endParaRPr kumimoji="1" lang="ja-JP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0688"/>
            <a:ext cx="12192000" cy="5075871"/>
          </a:xfrm>
          <a:gradFill flip="none" rotWithShape="1">
            <a:gsLst>
              <a:gs pos="0">
                <a:schemeClr val="bg1"/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なんで？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何をしたい？　何を見たい？　何を食べたい？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どこにある？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いつ行きたい？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どうやって行く？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首都はどこだっけ？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誰と行きたい？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6464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3 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506082">
            <a:off x="5733144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chemeClr val="tx1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27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1"/>
            <a:ext cx="12192000" cy="1477329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kumimoji="1" lang="en-US" altLang="ja-JP" dirty="0">
                <a:latin typeface="Amasis MT Pro Black" panose="02040A04050005020304" pitchFamily="18" charset="0"/>
              </a:rPr>
            </a:br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Which do you want to try, </a:t>
            </a:r>
            <a:b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</a:br>
            <a:r>
              <a:rPr kumimoji="1" lang="en-US" altLang="ja-JP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making </a:t>
            </a:r>
            <a:r>
              <a:rPr kumimoji="1" lang="en-US" altLang="ja-JP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kiritampo</a:t>
            </a:r>
            <a:r>
              <a:rPr kumimoji="1" lang="en-US" altLang="ja-JP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 </a:t>
            </a:r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or </a:t>
            </a:r>
            <a:r>
              <a:rPr kumimoji="1" lang="en-US" altLang="ja-JP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making </a:t>
            </a:r>
            <a:r>
              <a:rPr kumimoji="1" lang="en-US" altLang="ja-JP" sz="4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magewappa</a:t>
            </a:r>
            <a:r>
              <a:rPr kumimoji="1" lang="en-US" altLang="ja-JP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 pitchFamily="18" charset="0"/>
              </a:rPr>
              <a:t>?</a:t>
            </a:r>
            <a:endParaRPr kumimoji="1" lang="ja-JP" alt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30400"/>
            <a:ext cx="12192000" cy="4836159"/>
          </a:xfrm>
          <a:gradFill flip="none" rotWithShape="1">
            <a:gsLst>
              <a:gs pos="0">
                <a:schemeClr val="bg1"/>
              </a:gs>
              <a:gs pos="100000">
                <a:srgbClr val="92D050"/>
              </a:gs>
            </a:gsLst>
            <a:lin ang="27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理由を考えよう</a:t>
            </a:r>
            <a:endParaRPr lang="en-US" altLang="ja-JP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～が得意なので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～が苦手なので</a:t>
            </a:r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飾ったり，何回も使うことができる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～することが好きなので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～と一緒に．</a:t>
            </a:r>
            <a:r>
              <a:rPr lang="ja-JP" altLang="en-US" sz="480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．．できる</a:t>
            </a:r>
            <a:endParaRPr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232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4 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506082">
            <a:off x="5733144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chemeClr val="tx1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17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DCE08F-1080-4F44-B50B-45A04C3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1441"/>
            <a:ext cx="12192000" cy="1477329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Today’s</a:t>
            </a:r>
            <a:r>
              <a:rPr kumimoji="1" lang="ja-JP" altLang="en-US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 </a:t>
            </a:r>
            <a:r>
              <a:rPr kumimoji="1" lang="en-US" altLang="ja-JP" sz="3600" u="sng" dirty="0">
                <a:solidFill>
                  <a:srgbClr val="0070C0"/>
                </a:solidFill>
                <a:latin typeface="Amasis MT Pro Black" panose="02040A04050005020304" pitchFamily="18" charset="0"/>
              </a:rPr>
              <a:t>Topic</a:t>
            </a:r>
            <a:br>
              <a:rPr kumimoji="1" lang="en-US" altLang="ja-JP" dirty="0">
                <a:latin typeface="Amasis MT Pro Black" panose="02040A04050005020304" pitchFamily="18" charset="0"/>
              </a:rPr>
            </a:br>
            <a:r>
              <a:rPr lang="en-US" altLang="ja-JP" dirty="0">
                <a:latin typeface="Amasis MT Pro Black" panose="02040A04050005020304" pitchFamily="18" charset="0"/>
              </a:rPr>
              <a:t>I think w</a:t>
            </a:r>
            <a:r>
              <a:rPr kumimoji="1" lang="en-US" altLang="ja-JP" sz="4800" dirty="0">
                <a:latin typeface="Amasis MT Pro Black" panose="02040A04050005020304" pitchFamily="18" charset="0"/>
              </a:rPr>
              <a:t>e need a law </a:t>
            </a:r>
            <a:br>
              <a:rPr kumimoji="1" lang="en-US" altLang="ja-JP" sz="4800" dirty="0">
                <a:latin typeface="Amasis MT Pro Black" panose="02040A04050005020304" pitchFamily="18" charset="0"/>
              </a:rPr>
            </a:br>
            <a:r>
              <a:rPr kumimoji="1" lang="en-US" altLang="ja-JP" sz="4800" dirty="0">
                <a:latin typeface="Amasis MT Pro Black" panose="02040A04050005020304" pitchFamily="18" charset="0"/>
              </a:rPr>
              <a:t>for </a:t>
            </a:r>
            <a:r>
              <a:rPr lang="en-US" altLang="ja-JP" sz="4800" dirty="0">
                <a:latin typeface="Amasis MT Pro Black" panose="02040A04050005020304" pitchFamily="18" charset="0"/>
              </a:rPr>
              <a:t>walking and texting on the street.</a:t>
            </a:r>
            <a:endParaRPr kumimoji="1" lang="ja-JP" altLang="en-US" sz="4800" dirty="0">
              <a:latin typeface="Amasis MT Pro Black" panose="02040A040500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D28C1-9B37-49BA-AD94-258A05AFA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30400"/>
            <a:ext cx="12192000" cy="4836159"/>
          </a:xfrm>
          <a:gradFill flip="none" rotWithShape="1">
            <a:gsLst>
              <a:gs pos="0">
                <a:schemeClr val="bg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理由を考えよう</a:t>
            </a:r>
            <a:endParaRPr lang="en-US" altLang="ja-JP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～危険だ，安全でない</a:t>
            </a:r>
            <a:endParaRPr lang="en-US" altLang="ja-JP" sz="4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～</a:t>
            </a:r>
            <a:r>
              <a:rPr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法律を作るべきだ</a:t>
            </a:r>
            <a:endParaRPr kumimoji="1" lang="en-US" altLang="ja-JP" sz="4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安全が最優先</a:t>
            </a:r>
            <a:endParaRPr lang="en-US" altLang="ja-JP" sz="4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自分で判断できる</a:t>
            </a:r>
            <a:endParaRPr lang="en-US" altLang="ja-JP" sz="4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4800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使わざるを得ない状況になることもある</a:t>
            </a:r>
            <a:endParaRPr lang="en-US" altLang="ja-JP" sz="48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en-US" altLang="ja-JP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4010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23C0D-CB93-4407-B09F-2F8C4A4C3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7483"/>
            <a:ext cx="9144000" cy="23876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8800" dirty="0">
                <a:latin typeface="Eras Bold ITC" panose="020B0907030504020204" pitchFamily="34" charset="0"/>
              </a:rPr>
              <a:t>Small</a:t>
            </a:r>
            <a:r>
              <a:rPr lang="ja-JP" altLang="en-US" sz="8800" dirty="0">
                <a:latin typeface="Eras Bold ITC" panose="020B0907030504020204" pitchFamily="34" charset="0"/>
              </a:rPr>
              <a:t> </a:t>
            </a:r>
            <a:r>
              <a:rPr lang="en-US" altLang="ja-JP" sz="8800" dirty="0">
                <a:latin typeface="Eras Bold ITC" panose="020B0907030504020204" pitchFamily="34" charset="0"/>
              </a:rPr>
              <a:t>Talk 5 </a:t>
            </a:r>
            <a:endParaRPr kumimoji="1" lang="ja-JP" altLang="en-US" sz="8800" dirty="0">
              <a:latin typeface="Eras Bold ITC" panose="020B0907030504020204" pitchFamily="34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E013DD-35DA-4598-82AE-4522B339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4800"/>
            <a:ext cx="9144000" cy="1143000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6" name="波線 5">
            <a:extLst>
              <a:ext uri="{FF2B5EF4-FFF2-40B4-BE49-F238E27FC236}">
                <a16:creationId xmlns:a16="http://schemas.microsoft.com/office/drawing/2014/main" id="{40E1B3CD-9F1B-4A5D-8120-A4696F86FE6D}"/>
              </a:ext>
            </a:extLst>
          </p:cNvPr>
          <p:cNvSpPr/>
          <p:nvPr/>
        </p:nvSpPr>
        <p:spPr>
          <a:xfrm rot="506082">
            <a:off x="5733144" y="305659"/>
            <a:ext cx="6216971" cy="2589081"/>
          </a:xfrm>
          <a:prstGeom prst="wave">
            <a:avLst>
              <a:gd name="adj1" fmla="val 12500"/>
              <a:gd name="adj2" fmla="val -1000"/>
            </a:avLst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6000" dirty="0">
                <a:solidFill>
                  <a:schemeClr val="tx1"/>
                </a:solidFill>
                <a:latin typeface="Amasis MT Pro Black" panose="02040A04050005020304" pitchFamily="18" charset="0"/>
              </a:rPr>
              <a:t>Let’s enjoy!</a:t>
            </a:r>
            <a:endParaRPr kumimoji="1" lang="ja-JP" altLang="en-US" sz="60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87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530</Words>
  <Application>Microsoft Office PowerPoint</Application>
  <PresentationFormat>ワイド画面</PresentationFormat>
  <Paragraphs>84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9" baseType="lpstr">
      <vt:lpstr>HGS創英角ﾎﾟｯﾌﾟ体</vt:lpstr>
      <vt:lpstr>游ゴシック</vt:lpstr>
      <vt:lpstr>游ゴシック Light</vt:lpstr>
      <vt:lpstr>Amasis MT Pro Black</vt:lpstr>
      <vt:lpstr>Arial</vt:lpstr>
      <vt:lpstr>Century</vt:lpstr>
      <vt:lpstr>Comic Sans MS</vt:lpstr>
      <vt:lpstr>Eras Bold ITC</vt:lpstr>
      <vt:lpstr>NHHandwriting Medium</vt:lpstr>
      <vt:lpstr>Office テーマ</vt:lpstr>
      <vt:lpstr>Small Talk 1</vt:lpstr>
      <vt:lpstr>What kind of … do you like the best? + Why? / What is your favorite? / …etc.</vt:lpstr>
      <vt:lpstr>Small Talk 2 </vt:lpstr>
      <vt:lpstr>Today’s Topic Which country do you want to visit?</vt:lpstr>
      <vt:lpstr>Small Talk 3 </vt:lpstr>
      <vt:lpstr>Today’s Topic Which do you want to try,  making kiritampo or making magewappa?</vt:lpstr>
      <vt:lpstr>Small Talk 4 </vt:lpstr>
      <vt:lpstr>Today’s Topic I think we need a law  for walking and texting on the street.</vt:lpstr>
      <vt:lpstr>Small Talk 5 </vt:lpstr>
      <vt:lpstr>Today’s Topic ❶ If I were a prince/princess of a big country, ❷ If I were born in America, ❸ If I had one million dollars,</vt:lpstr>
      <vt:lpstr>Small Talk 6 </vt:lpstr>
      <vt:lpstr>Today’s Topic ❶ What sport do you want to enjoy? ❷ What season do you like the best? ❸ What subject will be useful in the future?</vt:lpstr>
      <vt:lpstr>Today’s Topic What do you like to do  in your free time?</vt:lpstr>
      <vt:lpstr>Small Talk 8 </vt:lpstr>
      <vt:lpstr>Small Talk 9 </vt:lpstr>
      <vt:lpstr>Small Talk 10</vt:lpstr>
      <vt:lpstr>Small Talk 11 </vt:lpstr>
      <vt:lpstr>Small Talk 12 </vt:lpstr>
      <vt:lpstr>Small Talk 13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Talk</dc:title>
  <dc:creator>Oyama Naofumi</dc:creator>
  <cp:lastModifiedBy>Oyama Naofumi</cp:lastModifiedBy>
  <cp:revision>21</cp:revision>
  <dcterms:created xsi:type="dcterms:W3CDTF">2021-11-09T22:52:01Z</dcterms:created>
  <dcterms:modified xsi:type="dcterms:W3CDTF">2022-01-30T23:53:51Z</dcterms:modified>
</cp:coreProperties>
</file>