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63" r:id="rId6"/>
    <p:sldId id="265" r:id="rId7"/>
    <p:sldId id="264" r:id="rId8"/>
  </p:sldIdLst>
  <p:sldSz cx="12192000" cy="6858000"/>
  <p:notesSz cx="6735763" cy="9866313"/>
  <p:embeddedFontLst>
    <p:embeddedFont>
      <p:font typeface="Arial Black" panose="020B0A04020102020204" pitchFamily="34" charset="0"/>
      <p:bold r:id="rId9"/>
    </p:embeddedFont>
    <p:embeddedFont>
      <p:font typeface="Bodoni MT Black" panose="02070A03080606020203" pitchFamily="18" charset="0"/>
      <p:bold r:id="rId10"/>
      <p:bold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mic Strip" pitchFamily="2" charset="0"/>
      <p:regular r:id="rId16"/>
    </p:embeddedFont>
    <p:embeddedFont>
      <p:font typeface="Eras Demi ITC" panose="020B0805030504020804" pitchFamily="34" charset="0"/>
      <p:regular r:id="rId17"/>
    </p:embeddedFont>
    <p:embeddedFont>
      <p:font typeface="HGP創英角ﾎﾟｯﾌﾟ体" panose="040B0A00000000000000" pitchFamily="50" charset="-128"/>
      <p:regular r:id="rId18"/>
    </p:embeddedFont>
    <p:embeddedFont>
      <p:font typeface="HGS創英角ﾎﾟｯﾌﾟ体" panose="040B0A00000000000000" pitchFamily="50" charset="-128"/>
      <p:regular r:id="rId19"/>
    </p:embeddedFont>
    <p:embeddedFont>
      <p:font typeface="游ゴシック" panose="020B0400000000000000" pitchFamily="50" charset="-128"/>
      <p:regular r:id="rId20"/>
      <p:bold r:id="rId21"/>
    </p:embeddedFont>
    <p:embeddedFont>
      <p:font typeface="游ゴシック Light" panose="020B0300000000000000" pitchFamily="50" charset="-128"/>
      <p:regular r:id="rId22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yama Naofumi" initials="ON" lastIdx="1" clrIdx="0">
    <p:extLst>
      <p:ext uri="{19B8F6BF-5375-455C-9EA6-DF929625EA0E}">
        <p15:presenceInfo xmlns:p15="http://schemas.microsoft.com/office/powerpoint/2012/main" userId="a6438e80424431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562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commentAuthors" Target="commentAuthor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755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30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862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041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51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290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021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9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947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066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3E31F-C384-4C3F-AB72-701097E7A003}" type="datetimeFigureOut">
              <a:rPr kumimoji="1" lang="ja-JP" altLang="en-US" smtClean="0"/>
              <a:t>2022/6/23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A8397-E04C-4397-B5C9-BF039F24E7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97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3.xml"/><Relationship Id="rId18" Type="http://schemas.openxmlformats.org/officeDocument/2006/relationships/hyperlink" Target="http://www.iburigakko.co.jp/iburi/" TargetMode="External"/><Relationship Id="rId26" Type="http://schemas.openxmlformats.org/officeDocument/2006/relationships/hyperlink" Target="http://www.kantou.gr.jp/" TargetMode="External"/><Relationship Id="rId3" Type="http://schemas.openxmlformats.org/officeDocument/2006/relationships/image" Target="../media/image4.png"/><Relationship Id="rId21" Type="http://schemas.openxmlformats.org/officeDocument/2006/relationships/hyperlink" Target="https://www.city.odate.lg.jp/city/kankou/festibal/festa/winter/amekko" TargetMode="External"/><Relationship Id="rId34" Type="http://schemas.openxmlformats.org/officeDocument/2006/relationships/hyperlink" Target="http://akitayuzawa.jp/midokoro0321.html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hyperlink" Target="http://babahera.net/what.html" TargetMode="External"/><Relationship Id="rId25" Type="http://schemas.openxmlformats.org/officeDocument/2006/relationships/hyperlink" Target="https://tutizaki-hikiyama.com/" TargetMode="External"/><Relationship Id="rId33" Type="http://schemas.openxmlformats.org/officeDocument/2006/relationships/hyperlink" Target="http://www.shirakami-visitor.jp/" TargetMode="External"/><Relationship Id="rId2" Type="http://schemas.openxmlformats.org/officeDocument/2006/relationships/image" Target="../media/image3.png"/><Relationship Id="rId16" Type="http://schemas.openxmlformats.org/officeDocument/2006/relationships/hyperlink" Target="https://festival.eplus.jp/events/27" TargetMode="External"/><Relationship Id="rId20" Type="http://schemas.openxmlformats.org/officeDocument/2006/relationships/hyperlink" Target="http://hanawabayashi.jp/" TargetMode="External"/><Relationship Id="rId29" Type="http://schemas.openxmlformats.org/officeDocument/2006/relationships/hyperlink" Target="https://ja.wikipedia.org/wiki/%E3%83%8F%E3%82%BF%E3%83%8F%E3%82%B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hyperlink" Target="http://www.hiyama710.com/" TargetMode="External"/><Relationship Id="rId24" Type="http://schemas.openxmlformats.org/officeDocument/2006/relationships/hyperlink" Target="http://www.acvb.or.jp/akipre/detail.html?id=1506" TargetMode="External"/><Relationship Id="rId32" Type="http://schemas.openxmlformats.org/officeDocument/2006/relationships/hyperlink" Target="http://towadako.or.jp/towadako-oirase/" TargetMode="External"/><Relationship Id="rId5" Type="http://schemas.openxmlformats.org/officeDocument/2006/relationships/image" Target="../media/image6.png"/><Relationship Id="rId15" Type="http://schemas.openxmlformats.org/officeDocument/2006/relationships/hyperlink" Target="https://www.yokotekamakura.com/01_event/04_winter/kamakura_setumei.html" TargetMode="External"/><Relationship Id="rId23" Type="http://schemas.openxmlformats.org/officeDocument/2006/relationships/hyperlink" Target="https://travel.biglobe.ne.jp/onsen/ranking/pref/akita.html" TargetMode="External"/><Relationship Id="rId28" Type="http://schemas.openxmlformats.org/officeDocument/2006/relationships/hyperlink" Target="https://ja.wikipedia.org/wiki/%E9%B3%A5%E6%B5%B7%E5%B1%B1" TargetMode="External"/><Relationship Id="rId10" Type="http://schemas.openxmlformats.org/officeDocument/2006/relationships/image" Target="../media/image11.png"/><Relationship Id="rId19" Type="http://schemas.openxmlformats.org/officeDocument/2006/relationships/hyperlink" Target="https://www.ink.or.jp/~kemanai09/" TargetMode="External"/><Relationship Id="rId31" Type="http://schemas.openxmlformats.org/officeDocument/2006/relationships/hyperlink" Target="https://www.jalan.net/kankou/tow_052150001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hyperlink" Target="http://www.pref.akita.jp/fpd/bunka/namahage.htm" TargetMode="External"/><Relationship Id="rId22" Type="http://schemas.openxmlformats.org/officeDocument/2006/relationships/hyperlink" Target="https://www.sato-yoske.co.jp/" TargetMode="External"/><Relationship Id="rId27" Type="http://schemas.openxmlformats.org/officeDocument/2006/relationships/hyperlink" Target="https://ja.wikipedia.org/wiki/%E3%81%8D%E3%82%8A%E3%81%9F%E3%82%93%E3%81%BD" TargetMode="External"/><Relationship Id="rId30" Type="http://schemas.openxmlformats.org/officeDocument/2006/relationships/hyperlink" Target="https://www.bee-skep.com/lp_tazawako/" TargetMode="External"/><Relationship Id="rId8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hyperlink" Target="https://travel.rakuten.co.jp/mytrip/ranking/spot-asakusa/" TargetMode="External"/><Relationship Id="rId18" Type="http://schemas.openxmlformats.org/officeDocument/2006/relationships/hyperlink" Target="https://www.tokyotower.co.jp/" TargetMode="External"/><Relationship Id="rId3" Type="http://schemas.openxmlformats.org/officeDocument/2006/relationships/hyperlink" Target="https://aumo.jp/articles/22193" TargetMode="External"/><Relationship Id="rId7" Type="http://schemas.openxmlformats.org/officeDocument/2006/relationships/hyperlink" Target="https://www.tokyo-dome.co.jp/dome/" TargetMode="External"/><Relationship Id="rId12" Type="http://schemas.openxmlformats.org/officeDocument/2006/relationships/slide" Target="slide5.xml"/><Relationship Id="rId17" Type="http://schemas.openxmlformats.org/officeDocument/2006/relationships/hyperlink" Target="https://ja.wikipedia.org/wiki/%E6%9D%B1%E4%BA%AC%E5%9B%BD%E9%9A%9B%E7%A9%BA%E6%B8%AF" TargetMode="External"/><Relationship Id="rId2" Type="http://schemas.openxmlformats.org/officeDocument/2006/relationships/image" Target="../media/image13.jpg"/><Relationship Id="rId16" Type="http://schemas.openxmlformats.org/officeDocument/2006/relationships/hyperlink" Target="http://www.tokyo-skytree.jp/" TargetMode="External"/><Relationship Id="rId20" Type="http://schemas.openxmlformats.org/officeDocument/2006/relationships/hyperlink" Target="https://ja.wikipedia.org/wiki/%E6%9D%B1%E4%BA%AC%E9%A7%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hyperlink" Target="https://www.tokyodisneyresort.jp/" TargetMode="External"/><Relationship Id="rId15" Type="http://schemas.openxmlformats.org/officeDocument/2006/relationships/hyperlink" Target="https://ja.wikipedia.org/wiki/%E7%9B%B8%E6%92%B2" TargetMode="External"/><Relationship Id="rId10" Type="http://schemas.openxmlformats.org/officeDocument/2006/relationships/hyperlink" Target="https://www.gotokyo.org/jp/destinations/southern-tokyo/odaiba/index.html" TargetMode="External"/><Relationship Id="rId19" Type="http://schemas.openxmlformats.org/officeDocument/2006/relationships/hyperlink" Target="https://tokyolucci.jp/shibuya-kanko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7.png"/><Relationship Id="rId14" Type="http://schemas.openxmlformats.org/officeDocument/2006/relationships/hyperlink" Target="https://www.ueno-panda.jp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/>
          <p:cNvGrpSpPr/>
          <p:nvPr/>
        </p:nvGrpSpPr>
        <p:grpSpPr>
          <a:xfrm>
            <a:off x="1721223" y="292387"/>
            <a:ext cx="7980469" cy="5128386"/>
            <a:chOff x="1709437" y="-252663"/>
            <a:chExt cx="7873006" cy="5128386"/>
          </a:xfrm>
        </p:grpSpPr>
        <p:pic>
          <p:nvPicPr>
            <p:cNvPr id="4" name="図 3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09437" y="-252663"/>
              <a:ext cx="5128386" cy="5128386"/>
            </a:xfrm>
            <a:prstGeom prst="rect">
              <a:avLst/>
            </a:prstGeom>
          </p:spPr>
        </p:pic>
        <p:sp>
          <p:nvSpPr>
            <p:cNvPr id="8" name="正方形/長方形 7">
              <a:hlinkClick r:id="rId3" action="ppaction://hlinksldjump"/>
            </p:cNvPr>
            <p:cNvSpPr/>
            <p:nvPr/>
          </p:nvSpPr>
          <p:spPr>
            <a:xfrm>
              <a:off x="3636585" y="1260318"/>
              <a:ext cx="5945858" cy="92333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54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Comic Strip" pitchFamily="2" charset="0"/>
                </a:rPr>
                <a:t>Living in Akita</a:t>
              </a:r>
              <a:endParaRPr lang="ja-JP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trip" pitchFamily="2" charset="0"/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215719" y="3258173"/>
            <a:ext cx="11863394" cy="3479511"/>
            <a:chOff x="215719" y="3258173"/>
            <a:chExt cx="11863394" cy="3479511"/>
          </a:xfrm>
        </p:grpSpPr>
        <p:pic>
          <p:nvPicPr>
            <p:cNvPr id="11" name="図 10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1577" y="3258173"/>
              <a:ext cx="5917536" cy="3479511"/>
            </a:xfrm>
            <a:prstGeom prst="rect">
              <a:avLst/>
            </a:prstGeom>
          </p:spPr>
        </p:pic>
        <p:sp>
          <p:nvSpPr>
            <p:cNvPr id="6" name="正方形/長方形 5">
              <a:hlinkClick r:id="rId4" action="ppaction://hlinksldjump"/>
            </p:cNvPr>
            <p:cNvSpPr/>
            <p:nvPr/>
          </p:nvSpPr>
          <p:spPr>
            <a:xfrm>
              <a:off x="215719" y="5220431"/>
              <a:ext cx="7521611" cy="92333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ja-JP" sz="54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Comic Strip" pitchFamily="2" charset="0"/>
                </a:rPr>
                <a:t>Living in a big city</a:t>
              </a:r>
              <a:endParaRPr lang="ja-JP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trip" pitchFamily="2" charset="0"/>
              </a:endParaRPr>
            </a:p>
          </p:txBody>
        </p:sp>
      </p:grpSp>
      <p:sp>
        <p:nvSpPr>
          <p:cNvPr id="2" name="正方形/長方形 1"/>
          <p:cNvSpPr/>
          <p:nvPr/>
        </p:nvSpPr>
        <p:spPr>
          <a:xfrm>
            <a:off x="8498541" y="0"/>
            <a:ext cx="3693459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Eras Demi ITC" panose="020B0805030504020804" pitchFamily="34" charset="0"/>
              </a:rPr>
              <a:t>hyper-link version</a:t>
            </a:r>
            <a:endParaRPr lang="ja-JP" altLang="en-US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Eras Demi ITC" panose="020B0805030504020804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87108" y="0"/>
            <a:ext cx="6157270" cy="9592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0" cap="none" spc="0" dirty="0">
                <a:ln w="0"/>
                <a:solidFill>
                  <a:schemeClr val="tx1"/>
                </a:solidFill>
                <a:latin typeface="Comic Strip" pitchFamily="2" charset="0"/>
              </a:rPr>
              <a:t>Which is good?</a:t>
            </a:r>
            <a:endParaRPr lang="ja-JP" altLang="en-US" sz="5400" b="0" cap="none" spc="0" dirty="0">
              <a:ln w="0"/>
              <a:solidFill>
                <a:schemeClr val="tx1"/>
              </a:solidFill>
              <a:latin typeface="Comic Strip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79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コンテンツ プレースホルダー 1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7461" y="781569"/>
            <a:ext cx="6294539" cy="5861581"/>
          </a:xfr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22" y="0"/>
            <a:ext cx="5083728" cy="579921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E6044E78-B941-400B-AD26-B5A39D252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835" y="1364621"/>
            <a:ext cx="2006517" cy="153498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180E8C9-799A-48CE-9420-0A6E9A58E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23" y="3712359"/>
            <a:ext cx="1873432" cy="1564316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2ADBE96-13B7-49B6-B2A2-DEE3BAF555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880" y="5276675"/>
            <a:ext cx="2080120" cy="1386747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C7C6D86B-6854-4E53-ADB9-A8FAE9ED1F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9563" y="14150"/>
            <a:ext cx="2260571" cy="135047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094853F-131F-49A1-B3B7-EE9A46783D1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606" b="10989"/>
          <a:stretch/>
        </p:blipFill>
        <p:spPr>
          <a:xfrm>
            <a:off x="5603614" y="14150"/>
            <a:ext cx="1600200" cy="117462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8A6C646-D704-4549-880B-908913EFA6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2189" y="3387136"/>
            <a:ext cx="2006517" cy="15058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AE7159-C084-466F-B00C-1C1FD230B2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439" y="5346478"/>
            <a:ext cx="2209579" cy="1472041"/>
          </a:xfrm>
          <a:prstGeom prst="rect">
            <a:avLst/>
          </a:prstGeom>
        </p:spPr>
      </p:pic>
      <p:pic>
        <p:nvPicPr>
          <p:cNvPr id="9" name="図 8">
            <a:hlinkClick r:id="rId11"/>
            <a:extLst>
              <a:ext uri="{FF2B5EF4-FFF2-40B4-BE49-F238E27FC236}">
                <a16:creationId xmlns:a16="http://schemas.microsoft.com/office/drawing/2014/main" id="{CDA8B3A8-266E-4FDB-9917-94D2FC5954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94622" y="50097"/>
            <a:ext cx="1314481" cy="985861"/>
          </a:xfrm>
          <a:prstGeom prst="rect">
            <a:avLst/>
          </a:prstGeom>
        </p:spPr>
      </p:pic>
      <p:sp>
        <p:nvSpPr>
          <p:cNvPr id="10" name="矢印: 五方向 9">
            <a:hlinkClick r:id="rId13" action="ppaction://hlinksldjump"/>
            <a:extLst>
              <a:ext uri="{FF2B5EF4-FFF2-40B4-BE49-F238E27FC236}">
                <a16:creationId xmlns:a16="http://schemas.microsoft.com/office/drawing/2014/main" id="{899DE255-308A-4B37-AEE7-1FC450D5B792}"/>
              </a:ext>
            </a:extLst>
          </p:cNvPr>
          <p:cNvSpPr/>
          <p:nvPr/>
        </p:nvSpPr>
        <p:spPr>
          <a:xfrm>
            <a:off x="9859563" y="5589869"/>
            <a:ext cx="2161861" cy="973123"/>
          </a:xfrm>
          <a:prstGeom prst="homePlat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Let’s write!</a:t>
            </a:r>
            <a:endParaRPr kumimoji="1" lang="ja-JP" alt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楕円 10">
            <a:hlinkClick r:id="rId14"/>
          </p:cNvPr>
          <p:cNvSpPr/>
          <p:nvPr/>
        </p:nvSpPr>
        <p:spPr>
          <a:xfrm>
            <a:off x="192322" y="450544"/>
            <a:ext cx="1678099" cy="15152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hlinkClick r:id="rId15"/>
          </p:cNvPr>
          <p:cNvSpPr/>
          <p:nvPr/>
        </p:nvSpPr>
        <p:spPr>
          <a:xfrm>
            <a:off x="3225406" y="3556609"/>
            <a:ext cx="1143633" cy="107253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hlinkClick r:id="rId16"/>
          </p:cNvPr>
          <p:cNvSpPr/>
          <p:nvPr/>
        </p:nvSpPr>
        <p:spPr>
          <a:xfrm>
            <a:off x="1937395" y="2367832"/>
            <a:ext cx="1588820" cy="13437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hlinkClick r:id="rId17"/>
          </p:cNvPr>
          <p:cNvSpPr/>
          <p:nvPr/>
        </p:nvSpPr>
        <p:spPr>
          <a:xfrm>
            <a:off x="58723" y="3641791"/>
            <a:ext cx="1873432" cy="16341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hlinkClick r:id="rId18"/>
          </p:cNvPr>
          <p:cNvSpPr/>
          <p:nvPr/>
        </p:nvSpPr>
        <p:spPr>
          <a:xfrm>
            <a:off x="5548443" y="50098"/>
            <a:ext cx="1720310" cy="11386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hlinkClick r:id="rId19"/>
          </p:cNvPr>
          <p:cNvSpPr/>
          <p:nvPr/>
        </p:nvSpPr>
        <p:spPr>
          <a:xfrm>
            <a:off x="3918225" y="14150"/>
            <a:ext cx="1302724" cy="117462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楕円 21">
            <a:hlinkClick r:id="rId20"/>
          </p:cNvPr>
          <p:cNvSpPr/>
          <p:nvPr/>
        </p:nvSpPr>
        <p:spPr>
          <a:xfrm>
            <a:off x="3464481" y="1636951"/>
            <a:ext cx="1266975" cy="73088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hlinkClick r:id="rId21"/>
          </p:cNvPr>
          <p:cNvSpPr/>
          <p:nvPr/>
        </p:nvSpPr>
        <p:spPr>
          <a:xfrm>
            <a:off x="3045321" y="726664"/>
            <a:ext cx="923130" cy="85118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>
            <a:hlinkClick r:id="rId22"/>
          </p:cNvPr>
          <p:cNvSpPr/>
          <p:nvPr/>
        </p:nvSpPr>
        <p:spPr>
          <a:xfrm>
            <a:off x="4507832" y="3404279"/>
            <a:ext cx="1980874" cy="15152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>
            <a:hlinkClick r:id="rId23"/>
          </p:cNvPr>
          <p:cNvSpPr/>
          <p:nvPr/>
        </p:nvSpPr>
        <p:spPr>
          <a:xfrm>
            <a:off x="995440" y="5363474"/>
            <a:ext cx="2206414" cy="15152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hlinkClick r:id="rId24"/>
          </p:cNvPr>
          <p:cNvSpPr/>
          <p:nvPr/>
        </p:nvSpPr>
        <p:spPr>
          <a:xfrm>
            <a:off x="4145425" y="5212402"/>
            <a:ext cx="1678099" cy="151529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hlinkClick r:id="rId25"/>
          </p:cNvPr>
          <p:cNvSpPr/>
          <p:nvPr/>
        </p:nvSpPr>
        <p:spPr>
          <a:xfrm>
            <a:off x="1698624" y="1810168"/>
            <a:ext cx="800237" cy="77543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楕円 27">
            <a:hlinkClick r:id="rId26"/>
          </p:cNvPr>
          <p:cNvSpPr/>
          <p:nvPr/>
        </p:nvSpPr>
        <p:spPr>
          <a:xfrm>
            <a:off x="670723" y="2264740"/>
            <a:ext cx="1027901" cy="85663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楕円 28">
            <a:hlinkClick r:id="rId27"/>
          </p:cNvPr>
          <p:cNvSpPr/>
          <p:nvPr/>
        </p:nvSpPr>
        <p:spPr>
          <a:xfrm>
            <a:off x="4877242" y="1395836"/>
            <a:ext cx="1905110" cy="15076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楕円 29">
            <a:hlinkClick r:id="rId28"/>
          </p:cNvPr>
          <p:cNvSpPr/>
          <p:nvPr/>
        </p:nvSpPr>
        <p:spPr>
          <a:xfrm>
            <a:off x="6583810" y="5204012"/>
            <a:ext cx="1725459" cy="13589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楕円 30"/>
          <p:cNvSpPr/>
          <p:nvPr/>
        </p:nvSpPr>
        <p:spPr>
          <a:xfrm>
            <a:off x="-2388061" y="2383997"/>
            <a:ext cx="1678099" cy="15152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hlinkClick r:id="rId29"/>
          </p:cNvPr>
          <p:cNvSpPr/>
          <p:nvPr/>
        </p:nvSpPr>
        <p:spPr>
          <a:xfrm>
            <a:off x="9859562" y="14151"/>
            <a:ext cx="2260571" cy="135047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楕円 32">
            <a:hlinkClick r:id="rId30"/>
          </p:cNvPr>
          <p:cNvSpPr/>
          <p:nvPr/>
        </p:nvSpPr>
        <p:spPr>
          <a:xfrm>
            <a:off x="10001253" y="3899289"/>
            <a:ext cx="1845605" cy="12197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hlinkClick r:id="rId31"/>
          </p:cNvPr>
          <p:cNvSpPr/>
          <p:nvPr/>
        </p:nvSpPr>
        <p:spPr>
          <a:xfrm>
            <a:off x="8829891" y="4034118"/>
            <a:ext cx="1171362" cy="58957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>
            <a:hlinkClick r:id="rId32"/>
          </p:cNvPr>
          <p:cNvSpPr/>
          <p:nvPr/>
        </p:nvSpPr>
        <p:spPr>
          <a:xfrm>
            <a:off x="10460775" y="1472584"/>
            <a:ext cx="1386083" cy="81785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hlinkClick r:id="rId33"/>
          </p:cNvPr>
          <p:cNvSpPr/>
          <p:nvPr/>
        </p:nvSpPr>
        <p:spPr>
          <a:xfrm>
            <a:off x="6943464" y="1082579"/>
            <a:ext cx="2844232" cy="99053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楕円 36">
            <a:hlinkClick r:id="rId34"/>
          </p:cNvPr>
          <p:cNvSpPr/>
          <p:nvPr/>
        </p:nvSpPr>
        <p:spPr>
          <a:xfrm>
            <a:off x="8909103" y="5346479"/>
            <a:ext cx="779884" cy="9332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638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hlinkClick r:id="" action="ppaction://hlinkshowjump?jump=firstslide"/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285A1FC-4E58-4E35-8141-28003E56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722"/>
            <a:ext cx="12191999" cy="1325563"/>
          </a:xfrm>
        </p:spPr>
        <p:txBody>
          <a:bodyPr>
            <a:normAutofit/>
          </a:bodyPr>
          <a:lstStyle/>
          <a:p>
            <a:pPr algn="ctr"/>
            <a:r>
              <a:rPr lang="en-US" altLang="ja-JP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Living in Akita is good </a:t>
            </a:r>
            <a:r>
              <a:rPr lang="en-US" altLang="ja-JP" sz="4800" b="1" dirty="0">
                <a:latin typeface="Comic Sans MS" panose="030F0702030302020204" pitchFamily="66" charset="0"/>
              </a:rPr>
              <a:t>because</a:t>
            </a:r>
            <a:r>
              <a:rPr lang="en-US" altLang="ja-JP" sz="4800" dirty="0">
                <a:latin typeface="Comic Sans MS" panose="030F0702030302020204" pitchFamily="66" charset="0"/>
              </a:rPr>
              <a:t> …</a:t>
            </a:r>
            <a:endParaRPr lang="ja-JP" altLang="en-US" sz="480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DDA17-ABF6-4ED6-985F-414943277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0794"/>
            <a:ext cx="10515600" cy="4351338"/>
          </a:xfrm>
        </p:spPr>
        <p:txBody>
          <a:bodyPr>
            <a:normAutofit/>
          </a:bodyPr>
          <a:lstStyle/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～がある　                        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There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is(are)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  / We have 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</a:t>
            </a:r>
          </a:p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～を楽しめる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                   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We can enjoy 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</a:t>
            </a:r>
          </a:p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～が大好き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                      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 love 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</a:t>
            </a:r>
          </a:p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～することは簡単（楽しい） </a:t>
            </a:r>
            <a:r>
              <a:rPr lang="en-US" altLang="ja-JP" dirty="0">
                <a:latin typeface="Comic Sans MS" panose="030F0702030302020204" pitchFamily="66" charset="0"/>
              </a:rPr>
              <a:t>It is easy(fun) for us to </a:t>
            </a:r>
            <a:r>
              <a:rPr lang="ja-JP" altLang="en-US" dirty="0">
                <a:latin typeface="Comic Sans MS" panose="030F0702030302020204" pitchFamily="66" charset="0"/>
              </a:rPr>
              <a:t>～</a:t>
            </a:r>
            <a:r>
              <a:rPr lang="en-US" altLang="ja-JP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8" name="矢印: 五方向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246950B-9835-4553-8B86-2A5D0DDAB192}"/>
              </a:ext>
            </a:extLst>
          </p:cNvPr>
          <p:cNvSpPr/>
          <p:nvPr/>
        </p:nvSpPr>
        <p:spPr>
          <a:xfrm>
            <a:off x="9745764" y="5705623"/>
            <a:ext cx="2149311" cy="942680"/>
          </a:xfrm>
          <a:prstGeom prst="homePlat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schemeClr val="bg1"/>
                </a:solidFill>
                <a:latin typeface="Bodoni MT Black" panose="02070A03080606020203" pitchFamily="18" charset="0"/>
              </a:rPr>
              <a:t>MENU</a:t>
            </a:r>
            <a:endParaRPr kumimoji="1" lang="ja-JP" altLang="en-US" sz="3600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sp>
        <p:nvSpPr>
          <p:cNvPr id="4" name="メモ 3"/>
          <p:cNvSpPr/>
          <p:nvPr/>
        </p:nvSpPr>
        <p:spPr>
          <a:xfrm>
            <a:off x="376434" y="3349586"/>
            <a:ext cx="2619984" cy="3251960"/>
          </a:xfrm>
          <a:prstGeom prst="foldedCorner">
            <a:avLst>
              <a:gd name="adj" fmla="val 6546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Odate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Omagari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Yokote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Yuzawa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Shirakami</a:t>
            </a:r>
            <a:r>
              <a:rPr lang="en-US" altLang="ja-JP" dirty="0">
                <a:latin typeface="Comic Sans MS" panose="030F0702030302020204" pitchFamily="66" charset="0"/>
              </a:rPr>
              <a:t> Mountains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Mt. </a:t>
            </a:r>
            <a:r>
              <a:rPr lang="en-US" altLang="ja-JP" dirty="0" err="1">
                <a:latin typeface="Comic Sans MS" panose="030F0702030302020204" pitchFamily="66" charset="0"/>
              </a:rPr>
              <a:t>Chokai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Lake </a:t>
            </a:r>
            <a:r>
              <a:rPr lang="en-US" altLang="ja-JP" dirty="0" err="1">
                <a:latin typeface="Comic Sans MS" panose="030F0702030302020204" pitchFamily="66" charset="0"/>
              </a:rPr>
              <a:t>Towada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Lake Tazawa</a:t>
            </a:r>
          </a:p>
        </p:txBody>
      </p:sp>
      <p:sp>
        <p:nvSpPr>
          <p:cNvPr id="7" name="メモ 6"/>
          <p:cNvSpPr/>
          <p:nvPr/>
        </p:nvSpPr>
        <p:spPr>
          <a:xfrm>
            <a:off x="3308161" y="3349586"/>
            <a:ext cx="2619984" cy="3251960"/>
          </a:xfrm>
          <a:prstGeom prst="foldedCorner">
            <a:avLst>
              <a:gd name="adj" fmla="val 6546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shop / restaurants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temple /shrine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zoo / aquarium</a:t>
            </a: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Komachi</a:t>
            </a:r>
            <a:r>
              <a:rPr lang="en-US" altLang="ja-JP" dirty="0">
                <a:latin typeface="Comic Sans MS" panose="030F0702030302020204" pitchFamily="66" charset="0"/>
              </a:rPr>
              <a:t> stadium</a:t>
            </a: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onsen</a:t>
            </a:r>
            <a:r>
              <a:rPr lang="en-US" altLang="ja-JP" dirty="0">
                <a:latin typeface="Comic Sans MS" panose="030F0702030302020204" pitchFamily="66" charset="0"/>
              </a:rPr>
              <a:t> (hot springs)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fire works</a:t>
            </a: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kanto</a:t>
            </a:r>
            <a:r>
              <a:rPr lang="en-US" altLang="ja-JP" dirty="0">
                <a:latin typeface="Comic Sans MS" panose="030F0702030302020204" pitchFamily="66" charset="0"/>
              </a:rPr>
              <a:t> / </a:t>
            </a:r>
            <a:r>
              <a:rPr lang="en-US" altLang="ja-JP" dirty="0" err="1">
                <a:latin typeface="Comic Sans MS" panose="030F0702030302020204" pitchFamily="66" charset="0"/>
              </a:rPr>
              <a:t>namahage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festival</a:t>
            </a:r>
          </a:p>
        </p:txBody>
      </p:sp>
      <p:sp>
        <p:nvSpPr>
          <p:cNvPr id="9" name="メモ 8"/>
          <p:cNvSpPr/>
          <p:nvPr/>
        </p:nvSpPr>
        <p:spPr>
          <a:xfrm>
            <a:off x="6318127" y="3349586"/>
            <a:ext cx="2599190" cy="3251960"/>
          </a:xfrm>
          <a:prstGeom prst="foldedCorner">
            <a:avLst>
              <a:gd name="adj" fmla="val 6546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Ice candy / Baba-</a:t>
            </a:r>
            <a:r>
              <a:rPr lang="en-US" altLang="ja-JP" dirty="0" err="1">
                <a:latin typeface="Comic Sans MS" panose="030F0702030302020204" pitchFamily="66" charset="0"/>
              </a:rPr>
              <a:t>hera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smoked radish 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/ </a:t>
            </a:r>
            <a:r>
              <a:rPr lang="en-US" altLang="ja-JP" dirty="0" err="1">
                <a:latin typeface="Comic Sans MS" panose="030F0702030302020204" pitchFamily="66" charset="0"/>
              </a:rPr>
              <a:t>Iburi-gakko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Kiritanpo-nabe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Inaniwa-udon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Hata-hata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Geopark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rice</a:t>
            </a:r>
          </a:p>
        </p:txBody>
      </p:sp>
    </p:spTree>
    <p:extLst>
      <p:ext uri="{BB962C8B-B14F-4D97-AF65-F5344CB8AC3E}">
        <p14:creationId xmlns:p14="http://schemas.microsoft.com/office/powerpoint/2010/main" val="320360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マップ&#10;&#10;自動的に生成された説明">
            <a:extLst>
              <a:ext uri="{FF2B5EF4-FFF2-40B4-BE49-F238E27FC236}">
                <a16:creationId xmlns:a16="http://schemas.microsoft.com/office/drawing/2014/main" id="{0816B0F4-25D9-4F3C-9AFE-C2095457D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0" y="569183"/>
            <a:ext cx="10124926" cy="5953457"/>
          </a:xfrm>
          <a:prstGeom prst="rect">
            <a:avLst/>
          </a:prstGeom>
        </p:spPr>
      </p:pic>
      <p:pic>
        <p:nvPicPr>
          <p:cNvPr id="6" name="図 5">
            <a:hlinkClick r:id="rId3"/>
            <a:extLst>
              <a:ext uri="{FF2B5EF4-FFF2-40B4-BE49-F238E27FC236}">
                <a16:creationId xmlns:a16="http://schemas.microsoft.com/office/drawing/2014/main" id="{5139928F-3766-400D-8E47-267FC24491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60" y="4178462"/>
            <a:ext cx="2974815" cy="1984690"/>
          </a:xfrm>
          <a:prstGeom prst="rect">
            <a:avLst/>
          </a:prstGeom>
        </p:spPr>
      </p:pic>
      <p:pic>
        <p:nvPicPr>
          <p:cNvPr id="7" name="図 6">
            <a:hlinkClick r:id="rId5"/>
            <a:extLst>
              <a:ext uri="{FF2B5EF4-FFF2-40B4-BE49-F238E27FC236}">
                <a16:creationId xmlns:a16="http://schemas.microsoft.com/office/drawing/2014/main" id="{E5061B33-D878-47E5-BE17-5FAFDF8B5C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2587" y="3074532"/>
            <a:ext cx="3314339" cy="2207860"/>
          </a:xfrm>
          <a:prstGeom prst="rect">
            <a:avLst/>
          </a:prstGeom>
        </p:spPr>
      </p:pic>
      <p:pic>
        <p:nvPicPr>
          <p:cNvPr id="8" name="図 7">
            <a:hlinkClick r:id="rId7"/>
            <a:extLst>
              <a:ext uri="{FF2B5EF4-FFF2-40B4-BE49-F238E27FC236}">
                <a16:creationId xmlns:a16="http://schemas.microsoft.com/office/drawing/2014/main" id="{C82CC260-B012-4AE2-A79F-86EA0B3182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2843" y="219612"/>
            <a:ext cx="2932554" cy="19535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2D25FF4-595E-40CF-892F-36BAAD153B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2587" y="219612"/>
            <a:ext cx="3139019" cy="2355077"/>
          </a:xfrm>
          <a:prstGeom prst="rect">
            <a:avLst/>
          </a:prstGeom>
        </p:spPr>
      </p:pic>
      <p:pic>
        <p:nvPicPr>
          <p:cNvPr id="11" name="図 10">
            <a:hlinkClick r:id="rId10"/>
            <a:extLst>
              <a:ext uri="{FF2B5EF4-FFF2-40B4-BE49-F238E27FC236}">
                <a16:creationId xmlns:a16="http://schemas.microsoft.com/office/drawing/2014/main" id="{B43A9714-D8B9-4A6D-B10B-624FC3D005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86458" y="4884527"/>
            <a:ext cx="2633576" cy="1753861"/>
          </a:xfrm>
          <a:prstGeom prst="rect">
            <a:avLst/>
          </a:prstGeom>
        </p:spPr>
      </p:pic>
      <p:sp>
        <p:nvSpPr>
          <p:cNvPr id="13" name="矢印: 五方向 12">
            <a:hlinkClick r:id="rId12" action="ppaction://hlinksldjump"/>
            <a:extLst>
              <a:ext uri="{FF2B5EF4-FFF2-40B4-BE49-F238E27FC236}">
                <a16:creationId xmlns:a16="http://schemas.microsoft.com/office/drawing/2014/main" id="{599FC8C8-6E46-455C-BD8C-8BF7CFCBD6AD}"/>
              </a:ext>
            </a:extLst>
          </p:cNvPr>
          <p:cNvSpPr/>
          <p:nvPr/>
        </p:nvSpPr>
        <p:spPr>
          <a:xfrm>
            <a:off x="9665625" y="5607391"/>
            <a:ext cx="2161861" cy="973123"/>
          </a:xfrm>
          <a:prstGeom prst="homePlat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Let’s write!</a:t>
            </a:r>
            <a:endParaRPr kumimoji="1" lang="ja-JP" altLang="en-US" sz="20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楕円 1"/>
          <p:cNvSpPr/>
          <p:nvPr/>
        </p:nvSpPr>
        <p:spPr>
          <a:xfrm>
            <a:off x="-2477266" y="989420"/>
            <a:ext cx="1411706" cy="1347537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hlinkClick r:id="rId13"/>
          </p:cNvPr>
          <p:cNvSpPr/>
          <p:nvPr/>
        </p:nvSpPr>
        <p:spPr>
          <a:xfrm>
            <a:off x="8692586" y="349625"/>
            <a:ext cx="3134899" cy="222506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hlinkClick r:id="rId14"/>
          </p:cNvPr>
          <p:cNvSpPr/>
          <p:nvPr/>
        </p:nvSpPr>
        <p:spPr>
          <a:xfrm>
            <a:off x="5684093" y="2122017"/>
            <a:ext cx="726619" cy="80153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hlinkClick r:id="rId15"/>
          </p:cNvPr>
          <p:cNvSpPr/>
          <p:nvPr/>
        </p:nvSpPr>
        <p:spPr>
          <a:xfrm>
            <a:off x="7322415" y="3160059"/>
            <a:ext cx="920632" cy="65477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hlinkClick r:id="rId16"/>
          </p:cNvPr>
          <p:cNvSpPr/>
          <p:nvPr/>
        </p:nvSpPr>
        <p:spPr>
          <a:xfrm>
            <a:off x="7607536" y="1353885"/>
            <a:ext cx="646986" cy="169639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hlinkClick r:id="rId17"/>
          </p:cNvPr>
          <p:cNvSpPr/>
          <p:nvPr/>
        </p:nvSpPr>
        <p:spPr>
          <a:xfrm>
            <a:off x="6244145" y="5044713"/>
            <a:ext cx="2124330" cy="10824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hlinkClick r:id="rId18"/>
          </p:cNvPr>
          <p:cNvSpPr/>
          <p:nvPr/>
        </p:nvSpPr>
        <p:spPr>
          <a:xfrm>
            <a:off x="5591849" y="3362204"/>
            <a:ext cx="344290" cy="91396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hlinkClick r:id="rId19"/>
          </p:cNvPr>
          <p:cNvSpPr/>
          <p:nvPr/>
        </p:nvSpPr>
        <p:spPr>
          <a:xfrm>
            <a:off x="4009662" y="3814836"/>
            <a:ext cx="1132647" cy="101181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楕円 18">
            <a:hlinkClick r:id="rId20"/>
          </p:cNvPr>
          <p:cNvSpPr/>
          <p:nvPr/>
        </p:nvSpPr>
        <p:spPr>
          <a:xfrm>
            <a:off x="6454403" y="3267635"/>
            <a:ext cx="699432" cy="5378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37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hlinkClick r:id="" action="ppaction://hlinkshowjump?jump=firstslide"/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285A1FC-4E58-4E35-8141-28003E56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722"/>
            <a:ext cx="12191999" cy="1325563"/>
          </a:xfrm>
        </p:spPr>
        <p:txBody>
          <a:bodyPr>
            <a:normAutofit/>
          </a:bodyPr>
          <a:lstStyle/>
          <a:p>
            <a:pPr algn="ctr"/>
            <a:r>
              <a:rPr lang="en-US" altLang="ja-JP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Living in a big city is good </a:t>
            </a:r>
            <a:r>
              <a:rPr lang="en-US" altLang="ja-JP" sz="4800" b="1" dirty="0">
                <a:latin typeface="Comic Sans MS" panose="030F0702030302020204" pitchFamily="66" charset="0"/>
              </a:rPr>
              <a:t>because</a:t>
            </a:r>
            <a:r>
              <a:rPr lang="en-US" altLang="ja-JP" sz="4800" dirty="0">
                <a:latin typeface="Comic Sans MS" panose="030F0702030302020204" pitchFamily="66" charset="0"/>
              </a:rPr>
              <a:t> …</a:t>
            </a:r>
            <a:endParaRPr lang="ja-JP" altLang="en-US" sz="480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DDA17-ABF6-4ED6-985F-414943277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0794"/>
            <a:ext cx="10515600" cy="4351338"/>
          </a:xfrm>
        </p:spPr>
        <p:txBody>
          <a:bodyPr>
            <a:normAutofit/>
          </a:bodyPr>
          <a:lstStyle/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～がある　                        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There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is(are)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 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  / We have 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</a:t>
            </a:r>
          </a:p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～を楽しめる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                   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We can enjoy 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</a:t>
            </a:r>
          </a:p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～が大好き</a:t>
            </a:r>
            <a:r>
              <a:rPr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                       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 love </a:t>
            </a:r>
            <a:r>
              <a:rPr lang="ja-JP" altLang="en-US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～</a:t>
            </a:r>
            <a:r>
              <a:rPr lang="en-US" altLang="ja-JP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.</a:t>
            </a:r>
          </a:p>
          <a:p>
            <a:r>
              <a:rPr lang="ja-JP" altLang="en-US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～することは簡単（楽しい） </a:t>
            </a:r>
            <a:r>
              <a:rPr lang="en-US" altLang="ja-JP" dirty="0">
                <a:latin typeface="Comic Sans MS" panose="030F0702030302020204" pitchFamily="66" charset="0"/>
              </a:rPr>
              <a:t>It is easy(fun) for us to </a:t>
            </a:r>
            <a:r>
              <a:rPr lang="ja-JP" altLang="en-US" dirty="0">
                <a:latin typeface="Comic Sans MS" panose="030F0702030302020204" pitchFamily="66" charset="0"/>
              </a:rPr>
              <a:t>～</a:t>
            </a:r>
            <a:r>
              <a:rPr lang="en-US" altLang="ja-JP" dirty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8" name="矢印: 五方向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1246950B-9835-4553-8B86-2A5D0DDAB192}"/>
              </a:ext>
            </a:extLst>
          </p:cNvPr>
          <p:cNvSpPr/>
          <p:nvPr/>
        </p:nvSpPr>
        <p:spPr>
          <a:xfrm>
            <a:off x="9745764" y="5705623"/>
            <a:ext cx="2149311" cy="942680"/>
          </a:xfrm>
          <a:prstGeom prst="homePlat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schemeClr val="bg1"/>
                </a:solidFill>
                <a:latin typeface="Bodoni MT Black" panose="02070A03080606020203" pitchFamily="18" charset="0"/>
              </a:rPr>
              <a:t>MENU</a:t>
            </a:r>
            <a:endParaRPr kumimoji="1" lang="ja-JP" altLang="en-US" sz="3600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sp>
        <p:nvSpPr>
          <p:cNvPr id="4" name="メモ 3"/>
          <p:cNvSpPr/>
          <p:nvPr/>
        </p:nvSpPr>
        <p:spPr>
          <a:xfrm>
            <a:off x="376434" y="3349586"/>
            <a:ext cx="2343257" cy="3251960"/>
          </a:xfrm>
          <a:prstGeom prst="foldedCorner">
            <a:avLst>
              <a:gd name="adj" fmla="val 6546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ja-JP" dirty="0" err="1">
                <a:latin typeface="Comic Sans MS" panose="030F0702030302020204" pitchFamily="66" charset="0"/>
              </a:rPr>
              <a:t>Asakusa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Shibuya / Harajuku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Tokyo </a:t>
            </a:r>
            <a:r>
              <a:rPr lang="en-US" altLang="ja-JP" dirty="0" err="1">
                <a:latin typeface="Comic Sans MS" panose="030F0702030302020204" pitchFamily="66" charset="0"/>
              </a:rPr>
              <a:t>Skytree</a:t>
            </a:r>
            <a:endParaRPr lang="en-US" altLang="ja-JP" dirty="0">
              <a:latin typeface="Comic Sans MS" panose="030F0702030302020204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Disneyland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Disney Sea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Ueno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Tokyo Dome</a:t>
            </a:r>
          </a:p>
        </p:txBody>
      </p:sp>
      <p:sp>
        <p:nvSpPr>
          <p:cNvPr id="7" name="メモ 6"/>
          <p:cNvSpPr/>
          <p:nvPr/>
        </p:nvSpPr>
        <p:spPr>
          <a:xfrm>
            <a:off x="3361947" y="3356463"/>
            <a:ext cx="2343257" cy="3251960"/>
          </a:xfrm>
          <a:prstGeom prst="foldedCorner">
            <a:avLst>
              <a:gd name="adj" fmla="val 6546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shop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restaurants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temple /shrine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zoo / aquarium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ballpark / stadium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amusement park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attractions</a:t>
            </a:r>
          </a:p>
        </p:txBody>
      </p:sp>
      <p:sp>
        <p:nvSpPr>
          <p:cNvPr id="9" name="メモ 8"/>
          <p:cNvSpPr/>
          <p:nvPr/>
        </p:nvSpPr>
        <p:spPr>
          <a:xfrm>
            <a:off x="6347244" y="3356463"/>
            <a:ext cx="2343257" cy="3251960"/>
          </a:xfrm>
          <a:prstGeom prst="foldedCorner">
            <a:avLst>
              <a:gd name="adj" fmla="val 6546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shopping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concert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baseball games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foreign food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night view</a:t>
            </a:r>
          </a:p>
          <a:p>
            <a:pPr algn="ctr">
              <a:lnSpc>
                <a:spcPct val="150000"/>
              </a:lnSpc>
            </a:pPr>
            <a:r>
              <a:rPr lang="en-US" altLang="ja-JP" dirty="0">
                <a:latin typeface="Comic Sans MS" panose="030F0702030302020204" pitchFamily="66" charset="0"/>
              </a:rPr>
              <a:t>train / subway </a:t>
            </a:r>
          </a:p>
          <a:p>
            <a:pPr algn="ctr">
              <a:lnSpc>
                <a:spcPct val="150000"/>
              </a:lnSpc>
            </a:pPr>
            <a:endParaRPr lang="en-US" altLang="ja-JP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0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C53F2B2-74DC-4467-804A-4C80FE651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-47784"/>
            <a:ext cx="11763375" cy="695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1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6114CDC-E30E-4173-9C98-81BDFBD3B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53" y="0"/>
            <a:ext cx="11562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4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221</Words>
  <Application>Microsoft Office PowerPoint</Application>
  <PresentationFormat>ワイド画面</PresentationFormat>
  <Paragraphs>62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8" baseType="lpstr">
      <vt:lpstr>Comic Sans MS</vt:lpstr>
      <vt:lpstr>HGS創英角ﾎﾟｯﾌﾟ体</vt:lpstr>
      <vt:lpstr>Arial</vt:lpstr>
      <vt:lpstr>Arial Black</vt:lpstr>
      <vt:lpstr>游ゴシック</vt:lpstr>
      <vt:lpstr>Bodoni MT Black</vt:lpstr>
      <vt:lpstr>Comic Strip</vt:lpstr>
      <vt:lpstr>HGP創英角ﾎﾟｯﾌﾟ体</vt:lpstr>
      <vt:lpstr>Eras Demi ITC</vt:lpstr>
      <vt:lpstr>游ゴシック Light</vt:lpstr>
      <vt:lpstr>Office テーマ</vt:lpstr>
      <vt:lpstr>PowerPoint プレゼンテーション</vt:lpstr>
      <vt:lpstr>PowerPoint プレゼンテーション</vt:lpstr>
      <vt:lpstr>Living in Akita is good because …</vt:lpstr>
      <vt:lpstr>PowerPoint プレゼンテーション</vt:lpstr>
      <vt:lpstr>Living in a big city is good because …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八峰町教育委員会</dc:creator>
  <cp:lastModifiedBy>Oyama Naofumi</cp:lastModifiedBy>
  <cp:revision>38</cp:revision>
  <cp:lastPrinted>2020-10-16T04:45:00Z</cp:lastPrinted>
  <dcterms:created xsi:type="dcterms:W3CDTF">2020-10-07T23:14:51Z</dcterms:created>
  <dcterms:modified xsi:type="dcterms:W3CDTF">2022-06-23T08:05:03Z</dcterms:modified>
</cp:coreProperties>
</file>