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57" r:id="rId10"/>
    <p:sldId id="265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4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A0EF96-C78E-4DE2-A056-AB879EC71E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B74EC02-0E01-4F4B-AA87-0FDB2A364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484CBB-A17B-499C-A527-7FC815F43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B1B51-1CA1-4658-83EE-D4E05DF55C7E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9A78EF-9798-4B3D-AB94-242C76D05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9BFE4F0-2EC5-4D5F-AE32-FF478EE0D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0238-E8EB-4358-9ADA-690D7AE8C9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179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C5DFA9-097F-4E7E-835C-28523CD7D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580879-3113-490D-9247-AA9E51835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35D803-D475-4BB7-B5E6-8DBD7B360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B1B51-1CA1-4658-83EE-D4E05DF55C7E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5EE45E-B47B-447B-9772-D37CBF1C2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BFCB10-9C27-4C5B-9579-CA8092A54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0238-E8EB-4358-9ADA-690D7AE8C9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641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37B031-3106-40CD-B12E-C929869FB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6682D9-33DC-4214-A281-4A6DE28B9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3E3C0BD-C8FB-4673-97C8-99AD3BC26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B1B51-1CA1-4658-83EE-D4E05DF55C7E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4A1D8E-77EB-4BFA-9345-7B76F40E4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3A32D0-67FF-4360-90A2-52C424B2B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0238-E8EB-4358-9ADA-690D7AE8C9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878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D438ED-583B-4243-AADD-7287A5E93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04E390-46FA-483B-B19D-1DAFDC946B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29D4564-0363-4C51-89DB-68A4902FC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9FC4DB-99AE-4E00-96EA-7C7A50A75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B1B51-1CA1-4658-83EE-D4E05DF55C7E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9361DC8-49A8-4B06-B590-3218B4B70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1A213F5-C8F8-439B-82EF-D6D825F59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0238-E8EB-4358-9ADA-690D7AE8C9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5892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F22612-CB87-4969-8468-9B3F9BC00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D8883-EC86-4BF9-B418-01259D3FC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3D61C4D-B487-4AC2-B9BF-AB7C31B423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46B5E5A-39E9-41A1-9726-95C834254E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C87B5A7-56DE-4B84-A39C-0D7B781124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0D7C762-505A-474C-8D52-857D75353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B1B51-1CA1-4658-83EE-D4E05DF55C7E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1550E7C-E970-4647-8AF6-3FFC5DC9B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46E882A-0ADE-423D-B75D-12BACDEA0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0238-E8EB-4358-9ADA-690D7AE8C9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4285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56D190-0A8F-43E9-A245-3B8715BAA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A96AE3D-7B73-48FD-A086-CFA083A81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B1B51-1CA1-4658-83EE-D4E05DF55C7E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8F9DDB7-A238-43F5-84D3-8A6AB7245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1D1165A-9795-48E7-829E-093323DB5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0238-E8EB-4358-9ADA-690D7AE8C9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595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DD0D67B-A983-4D74-AE54-D9071ECBB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B1B51-1CA1-4658-83EE-D4E05DF55C7E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1B1EB01-2305-490F-A02D-65DFD6E46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21A4C6B-2410-4E23-93D4-3D6FFA2DD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0238-E8EB-4358-9ADA-690D7AE8C9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3141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B947B7-367A-40B0-AD27-B98D56A32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AB50EB-3E59-414E-B7D7-49C67565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ACA103F-D693-427A-8FE1-1EB71565E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07B1C2-C422-4D07-834F-6CF816359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B1B51-1CA1-4658-83EE-D4E05DF55C7E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0A85554-2B71-439B-9EA6-A16DED195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B15FB1-6F66-4AA5-AE19-AAAC18434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0238-E8EB-4358-9ADA-690D7AE8C9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7060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214454-2195-42F6-A1CD-5EBB6C1A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F03A9CD-F71F-4083-A7D8-35F998B81F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974F145-6F22-4FF3-95C6-4372401B6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9FCC693-97BD-4204-B1E8-D1AECECBD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B1B51-1CA1-4658-83EE-D4E05DF55C7E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8FFD01F-CEED-40C5-B5BE-C9828D9DF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43FA5B9-4E47-4370-AAD2-6BD1E1B74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0238-E8EB-4358-9ADA-690D7AE8C9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2822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0C9A78-FD0B-4936-AF2C-FD9D4F87E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5624067-DE0B-4AB4-BF6A-C8EEE8A0C6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E71965A-2BA7-46C0-B06F-D2D299734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B1B51-1CA1-4658-83EE-D4E05DF55C7E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F8C67C-D804-4388-83AC-8848D0971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C330B3-30F2-423C-808F-653623E56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0238-E8EB-4358-9ADA-690D7AE8C9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23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D284420-24F2-4423-A070-7DD34A2D10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DC333E5-E972-462F-9157-1F2EB899D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FB23DF-B08F-4A9A-9ED5-E9A92A1A9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B1B51-1CA1-4658-83EE-D4E05DF55C7E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447CF36-904E-41F0-BA13-5F0966174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D0BB51-3BEE-40C6-BDAB-DC4E5594A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0238-E8EB-4358-9ADA-690D7AE8C9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3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B1D95D7-3A89-432C-9EC5-37B92B68F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F6D49CD-5B59-4EA9-900F-42AFE1870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203EDB-39CF-423C-9190-52420BD6A2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B1B51-1CA1-4658-83EE-D4E05DF55C7E}" type="datetimeFigureOut">
              <a:rPr kumimoji="1" lang="ja-JP" altLang="en-US" smtClean="0"/>
              <a:t>2021/12/6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1F5463-C181-48B5-8BE2-521E97B7F6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91E804-04B3-4658-8A79-3B42F48813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C0238-E8EB-4358-9ADA-690D7AE8C9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68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A58954-B970-49EE-9829-325DF5C52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/>
          <a:lstStyle/>
          <a:p>
            <a:r>
              <a:rPr kumimoji="1" lang="en-US" altLang="ja-JP" dirty="0">
                <a:latin typeface="Eras Bold ITC" panose="020B0907030504020204" pitchFamily="34" charset="0"/>
              </a:rPr>
              <a:t>What is </a:t>
            </a:r>
            <a:br>
              <a:rPr kumimoji="1" lang="en-US" altLang="ja-JP" dirty="0">
                <a:latin typeface="Eras Bold ITC" panose="020B0907030504020204" pitchFamily="34" charset="0"/>
              </a:rPr>
            </a:br>
            <a:r>
              <a:rPr kumimoji="1" lang="en-US" altLang="ja-JP" dirty="0">
                <a:solidFill>
                  <a:srgbClr val="FF0000"/>
                </a:solidFill>
                <a:latin typeface="Eras Bold ITC" panose="020B0907030504020204" pitchFamily="34" charset="0"/>
              </a:rPr>
              <a:t>Paragraph Writing</a:t>
            </a:r>
            <a:r>
              <a:rPr kumimoji="1" lang="en-US" altLang="ja-JP" dirty="0">
                <a:latin typeface="Eras Bold ITC" panose="020B0907030504020204" pitchFamily="34" charset="0"/>
              </a:rPr>
              <a:t>?</a:t>
            </a:r>
            <a:endParaRPr kumimoji="1" lang="ja-JP" altLang="en-US" dirty="0">
              <a:latin typeface="Eras Bold ITC" panose="020B0907030504020204" pitchFamily="34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D89E8E3-CC3A-41F0-B61C-F931A10417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6643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1BB580-D559-4526-8579-406A8817D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316"/>
            <a:ext cx="11122077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kern="100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文章の構成</a:t>
            </a:r>
            <a:endParaRPr kumimoji="1" lang="ja-JP" altLang="en-US" sz="72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C866CB-C6FA-496D-AC20-8188D0909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5145"/>
            <a:ext cx="10515600" cy="4351338"/>
          </a:xfrm>
        </p:spPr>
        <p:txBody>
          <a:bodyPr/>
          <a:lstStyle/>
          <a:p>
            <a:endParaRPr kumimoji="1" lang="ja-JP" altLang="en-US" dirty="0"/>
          </a:p>
        </p:txBody>
      </p:sp>
      <p:pic>
        <p:nvPicPr>
          <p:cNvPr id="5" name="図 4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49B45635-D713-4E2F-8D55-2CEB55493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47" b="23111"/>
          <a:stretch/>
        </p:blipFill>
        <p:spPr>
          <a:xfrm>
            <a:off x="-157655" y="1577493"/>
            <a:ext cx="12275587" cy="572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005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1BB580-D559-4526-8579-406A8817D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316"/>
            <a:ext cx="11122077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kern="100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長い文章の構成</a:t>
            </a:r>
            <a:endParaRPr kumimoji="1" lang="ja-JP" altLang="en-US" sz="72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C866CB-C6FA-496D-AC20-8188D0909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5145"/>
            <a:ext cx="10515600" cy="4351338"/>
          </a:xfrm>
        </p:spPr>
        <p:txBody>
          <a:bodyPr/>
          <a:lstStyle/>
          <a:p>
            <a:endParaRPr kumimoji="1" lang="ja-JP" altLang="en-US" dirty="0"/>
          </a:p>
        </p:txBody>
      </p:sp>
      <p:pic>
        <p:nvPicPr>
          <p:cNvPr id="5" name="図 4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49B45635-D713-4E2F-8D55-2CEB55493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47" b="23111"/>
          <a:stretch/>
        </p:blipFill>
        <p:spPr>
          <a:xfrm>
            <a:off x="-83587" y="1557173"/>
            <a:ext cx="12275587" cy="5723004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364B4F7-A96D-4E76-959C-E8E585B3D69F}"/>
              </a:ext>
            </a:extLst>
          </p:cNvPr>
          <p:cNvSpPr/>
          <p:nvPr/>
        </p:nvSpPr>
        <p:spPr>
          <a:xfrm>
            <a:off x="355600" y="1461879"/>
            <a:ext cx="3637280" cy="5259805"/>
          </a:xfrm>
          <a:prstGeom prst="rect">
            <a:avLst/>
          </a:prstGeom>
          <a:solidFill>
            <a:schemeClr val="accent2">
              <a:lumMod val="40000"/>
              <a:lumOff val="60000"/>
              <a:alpha val="47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4000" dirty="0">
                <a:highlight>
                  <a:srgbClr val="FFFF00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序論</a:t>
            </a:r>
            <a:endParaRPr kumimoji="1" lang="en-US" altLang="ja-JP" sz="4000" dirty="0">
              <a:highlight>
                <a:srgbClr val="FFFF00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endParaRPr lang="en-US" altLang="ja-JP" sz="4000" dirty="0">
              <a:highlight>
                <a:srgbClr val="C0C0C0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sz="4000" dirty="0">
                <a:highlight>
                  <a:srgbClr val="FFFF00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導入</a:t>
            </a:r>
            <a:endParaRPr kumimoji="1" lang="en-US" altLang="ja-JP" sz="4000" dirty="0">
              <a:highlight>
                <a:srgbClr val="FFFF00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endParaRPr lang="en-US" altLang="ja-JP" sz="40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en-US" altLang="ja-JP" sz="3200" dirty="0">
                <a:highlight>
                  <a:srgbClr val="FFFF00"/>
                </a:highlight>
                <a:latin typeface="Eras Bold ITC" panose="020B0907030504020204" pitchFamily="34" charset="0"/>
                <a:ea typeface="HGS創英角ﾎﾟｯﾌﾟ体" panose="040B0A00000000000000" pitchFamily="50" charset="-128"/>
              </a:rPr>
              <a:t>Introduction</a:t>
            </a:r>
            <a:endParaRPr kumimoji="1" lang="ja-JP" altLang="en-US" sz="3200" dirty="0">
              <a:highlight>
                <a:srgbClr val="FFFF00"/>
              </a:highlight>
              <a:latin typeface="Eras Bold ITC" panose="020B0907030504020204" pitchFamily="34" charset="0"/>
              <a:ea typeface="HGS創英角ﾎﾟｯﾌﾟ体" panose="040B0A00000000000000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6A1DF0D-155C-4CD4-A5C6-576E49556DD7}"/>
              </a:ext>
            </a:extLst>
          </p:cNvPr>
          <p:cNvSpPr/>
          <p:nvPr/>
        </p:nvSpPr>
        <p:spPr>
          <a:xfrm>
            <a:off x="3992880" y="1461879"/>
            <a:ext cx="5497961" cy="5259805"/>
          </a:xfrm>
          <a:prstGeom prst="rect">
            <a:avLst/>
          </a:prstGeom>
          <a:solidFill>
            <a:srgbClr val="FFFF00">
              <a:alpha val="36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4000" dirty="0">
                <a:highlight>
                  <a:srgbClr val="00FFFF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本論</a:t>
            </a:r>
            <a:endParaRPr kumimoji="1" lang="en-US" altLang="ja-JP" sz="4000" dirty="0">
              <a:highlight>
                <a:srgbClr val="00FFFF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endParaRPr lang="en-US" altLang="ja-JP" sz="40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lang="ja-JP" altLang="en-US" sz="4000" dirty="0">
                <a:highlight>
                  <a:srgbClr val="00FFFF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本文</a:t>
            </a:r>
            <a:endParaRPr kumimoji="1" lang="en-US" altLang="ja-JP" sz="4000" dirty="0">
              <a:highlight>
                <a:srgbClr val="00FFFF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endParaRPr lang="en-US" altLang="ja-JP" sz="40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en-US" altLang="ja-JP" sz="3200" dirty="0">
                <a:highlight>
                  <a:srgbClr val="00FFFF"/>
                </a:highlight>
                <a:latin typeface="Eras Bold ITC" panose="020B0907030504020204" pitchFamily="34" charset="0"/>
                <a:ea typeface="HGS創英角ﾎﾟｯﾌﾟ体" panose="040B0A00000000000000" pitchFamily="50" charset="-128"/>
              </a:rPr>
              <a:t>Body</a:t>
            </a:r>
            <a:endParaRPr kumimoji="1" lang="ja-JP" altLang="en-US" sz="3200" dirty="0">
              <a:highlight>
                <a:srgbClr val="00FFFF"/>
              </a:highlight>
              <a:latin typeface="Eras Bold ITC" panose="020B0907030504020204" pitchFamily="34" charset="0"/>
              <a:ea typeface="HGS創英角ﾎﾟｯﾌﾟ体" panose="040B0A00000000000000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79A2895-DB5F-4097-9B60-EB315EDEB511}"/>
              </a:ext>
            </a:extLst>
          </p:cNvPr>
          <p:cNvSpPr/>
          <p:nvPr/>
        </p:nvSpPr>
        <p:spPr>
          <a:xfrm>
            <a:off x="9490841" y="1461879"/>
            <a:ext cx="2552963" cy="5259805"/>
          </a:xfrm>
          <a:prstGeom prst="rect">
            <a:avLst/>
          </a:prstGeom>
          <a:solidFill>
            <a:schemeClr val="accent5">
              <a:lumMod val="60000"/>
              <a:lumOff val="40000"/>
              <a:alpha val="42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4000" dirty="0">
                <a:highlight>
                  <a:srgbClr val="FFFF00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結論</a:t>
            </a:r>
            <a:endParaRPr kumimoji="1" lang="en-US" altLang="ja-JP" sz="4000" dirty="0">
              <a:highlight>
                <a:srgbClr val="FFFF00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endParaRPr lang="en-US" altLang="ja-JP" sz="40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sz="4000" dirty="0">
                <a:highlight>
                  <a:srgbClr val="FFFF00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まとめ</a:t>
            </a:r>
            <a:endParaRPr kumimoji="1" lang="en-US" altLang="ja-JP" sz="4000" dirty="0">
              <a:highlight>
                <a:srgbClr val="FFFF00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endParaRPr lang="en-US" altLang="ja-JP" sz="40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en-US" altLang="ja-JP" sz="3200" dirty="0">
                <a:highlight>
                  <a:srgbClr val="FFFF00"/>
                </a:highlight>
                <a:latin typeface="Eras Bold ITC" panose="020B0907030504020204" pitchFamily="34" charset="0"/>
                <a:ea typeface="HGS創英角ﾎﾟｯﾌﾟ体" panose="040B0A00000000000000" pitchFamily="50" charset="-128"/>
              </a:rPr>
              <a:t>Conclusion</a:t>
            </a:r>
            <a:endParaRPr kumimoji="1" lang="ja-JP" altLang="en-US" sz="3200" dirty="0">
              <a:highlight>
                <a:srgbClr val="FFFF00"/>
              </a:highlight>
              <a:latin typeface="Eras Bold ITC" panose="020B0907030504020204" pitchFamily="34" charset="0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146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1BB580-D559-4526-8579-406A8817D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316"/>
            <a:ext cx="11122077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kern="100" dirty="0">
                <a:solidFill>
                  <a:srgbClr val="FF000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長い文章の構成</a:t>
            </a:r>
            <a:endParaRPr kumimoji="1" lang="ja-JP" altLang="en-US" sz="72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C866CB-C6FA-496D-AC20-8188D0909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5145"/>
            <a:ext cx="10515600" cy="4351338"/>
          </a:xfrm>
        </p:spPr>
        <p:txBody>
          <a:bodyPr/>
          <a:lstStyle/>
          <a:p>
            <a:endParaRPr kumimoji="1" lang="ja-JP" altLang="en-US" dirty="0"/>
          </a:p>
        </p:txBody>
      </p:sp>
      <p:pic>
        <p:nvPicPr>
          <p:cNvPr id="5" name="図 4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49B45635-D713-4E2F-8D55-2CEB55493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47" b="23111"/>
          <a:stretch/>
        </p:blipFill>
        <p:spPr>
          <a:xfrm>
            <a:off x="-83587" y="1557173"/>
            <a:ext cx="12275587" cy="5723004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364B4F7-A96D-4E76-959C-E8E585B3D69F}"/>
              </a:ext>
            </a:extLst>
          </p:cNvPr>
          <p:cNvSpPr/>
          <p:nvPr/>
        </p:nvSpPr>
        <p:spPr>
          <a:xfrm>
            <a:off x="355600" y="1461879"/>
            <a:ext cx="3637280" cy="5259805"/>
          </a:xfrm>
          <a:prstGeom prst="rect">
            <a:avLst/>
          </a:prstGeom>
          <a:solidFill>
            <a:schemeClr val="accent2">
              <a:lumMod val="40000"/>
              <a:lumOff val="60000"/>
              <a:alpha val="24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4000" dirty="0">
                <a:highlight>
                  <a:srgbClr val="FFFF00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序論</a:t>
            </a:r>
            <a:endParaRPr kumimoji="1" lang="en-US" altLang="ja-JP" sz="4000" dirty="0">
              <a:highlight>
                <a:srgbClr val="FFFF00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endParaRPr lang="en-US" altLang="ja-JP" sz="40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sz="4000" dirty="0">
                <a:highlight>
                  <a:srgbClr val="FFFF00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導入</a:t>
            </a:r>
            <a:endParaRPr kumimoji="1" lang="en-US" altLang="ja-JP" sz="4000" dirty="0">
              <a:highlight>
                <a:srgbClr val="FFFF00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endParaRPr lang="en-US" altLang="ja-JP" sz="40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en-US" altLang="ja-JP" sz="3200" dirty="0">
                <a:highlight>
                  <a:srgbClr val="FFFF00"/>
                </a:highlight>
                <a:latin typeface="Eras Bold ITC" panose="020B0907030504020204" pitchFamily="34" charset="0"/>
                <a:ea typeface="HGS創英角ﾎﾟｯﾌﾟ体" panose="040B0A00000000000000" pitchFamily="50" charset="-128"/>
              </a:rPr>
              <a:t>Introduction</a:t>
            </a:r>
            <a:endParaRPr kumimoji="1" lang="ja-JP" altLang="en-US" sz="3200" dirty="0">
              <a:highlight>
                <a:srgbClr val="FFFF00"/>
              </a:highlight>
              <a:latin typeface="Eras Bold ITC" panose="020B0907030504020204" pitchFamily="34" charset="0"/>
              <a:ea typeface="HGS創英角ﾎﾟｯﾌﾟ体" panose="040B0A00000000000000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6A1DF0D-155C-4CD4-A5C6-576E49556DD7}"/>
              </a:ext>
            </a:extLst>
          </p:cNvPr>
          <p:cNvSpPr/>
          <p:nvPr/>
        </p:nvSpPr>
        <p:spPr>
          <a:xfrm>
            <a:off x="3992880" y="1461879"/>
            <a:ext cx="5497961" cy="5259805"/>
          </a:xfrm>
          <a:prstGeom prst="rect">
            <a:avLst/>
          </a:prstGeom>
          <a:solidFill>
            <a:srgbClr val="FFFF00">
              <a:alpha val="34000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4000" dirty="0">
                <a:highlight>
                  <a:srgbClr val="00FFFF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本論</a:t>
            </a:r>
            <a:endParaRPr kumimoji="1" lang="en-US" altLang="ja-JP" sz="4000" dirty="0">
              <a:highlight>
                <a:srgbClr val="00FFFF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lang="ja-JP" altLang="en-US" sz="4000" dirty="0">
                <a:highlight>
                  <a:srgbClr val="00FFFF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本文</a:t>
            </a:r>
            <a:endParaRPr kumimoji="1" lang="en-US" altLang="ja-JP" sz="4000" dirty="0">
              <a:highlight>
                <a:srgbClr val="00FFFF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en-US" altLang="ja-JP" sz="3200" dirty="0">
                <a:highlight>
                  <a:srgbClr val="00FFFF"/>
                </a:highlight>
                <a:latin typeface="Eras Bold ITC" panose="020B0907030504020204" pitchFamily="34" charset="0"/>
                <a:ea typeface="HGS創英角ﾎﾟｯﾌﾟ体" panose="040B0A00000000000000" pitchFamily="50" charset="-128"/>
              </a:rPr>
              <a:t>Body</a:t>
            </a:r>
          </a:p>
          <a:p>
            <a:pPr algn="ctr"/>
            <a:endParaRPr lang="en-US" altLang="ja-JP" sz="3200" dirty="0">
              <a:latin typeface="Eras Bold ITC" panose="020B0907030504020204" pitchFamily="34" charset="0"/>
              <a:ea typeface="HGS創英角ﾎﾟｯﾌﾟ体" panose="040B0A00000000000000" pitchFamily="50" charset="-128"/>
            </a:endParaRPr>
          </a:p>
          <a:p>
            <a:pPr algn="ctr"/>
            <a:r>
              <a:rPr lang="ja-JP" altLang="en-US" sz="3200" dirty="0">
                <a:highlight>
                  <a:srgbClr val="00FFFF"/>
                </a:highlight>
                <a:latin typeface="Eras Bold ITC" panose="020B0907030504020204" pitchFamily="34" charset="0"/>
                <a:ea typeface="HGS創英角ﾎﾟｯﾌﾟ体" panose="040B0A00000000000000" pitchFamily="50" charset="-128"/>
              </a:rPr>
              <a:t>❶　第１パラグラフ</a:t>
            </a:r>
            <a:endParaRPr lang="en-US" altLang="ja-JP" sz="3200" dirty="0">
              <a:highlight>
                <a:srgbClr val="00FFFF"/>
              </a:highlight>
              <a:latin typeface="Eras Bold ITC" panose="020B0907030504020204" pitchFamily="34" charset="0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sz="3200" dirty="0">
                <a:highlight>
                  <a:srgbClr val="00FFFF"/>
                </a:highlight>
                <a:latin typeface="Eras Bold ITC" panose="020B0907030504020204" pitchFamily="34" charset="0"/>
                <a:ea typeface="HGS創英角ﾎﾟｯﾌﾟ体" panose="040B0A00000000000000" pitchFamily="50" charset="-128"/>
              </a:rPr>
              <a:t>❷　第２パラグラフ</a:t>
            </a:r>
            <a:endParaRPr kumimoji="1" lang="en-US" altLang="ja-JP" sz="3200" dirty="0">
              <a:highlight>
                <a:srgbClr val="00FFFF"/>
              </a:highlight>
              <a:latin typeface="Eras Bold ITC" panose="020B0907030504020204" pitchFamily="34" charset="0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sz="3200" dirty="0">
                <a:latin typeface="Eras Bold ITC" panose="020B0907030504020204" pitchFamily="34" charset="0"/>
                <a:ea typeface="HGS創英角ﾎﾟｯﾌﾟ体" panose="040B0A00000000000000" pitchFamily="50" charset="-128"/>
              </a:rPr>
              <a:t>．．．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79A2895-DB5F-4097-9B60-EB315EDEB511}"/>
              </a:ext>
            </a:extLst>
          </p:cNvPr>
          <p:cNvSpPr/>
          <p:nvPr/>
        </p:nvSpPr>
        <p:spPr>
          <a:xfrm>
            <a:off x="9490841" y="1461879"/>
            <a:ext cx="2552963" cy="5259805"/>
          </a:xfrm>
          <a:prstGeom prst="rect">
            <a:avLst/>
          </a:prstGeom>
          <a:solidFill>
            <a:schemeClr val="accent5">
              <a:lumMod val="60000"/>
              <a:lumOff val="40000"/>
              <a:alpha val="3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4000" dirty="0">
                <a:highlight>
                  <a:srgbClr val="FFFF00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結論</a:t>
            </a:r>
            <a:endParaRPr kumimoji="1" lang="en-US" altLang="ja-JP" sz="4000" dirty="0">
              <a:highlight>
                <a:srgbClr val="FFFF00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endParaRPr lang="en-US" altLang="ja-JP" sz="40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sz="4000" dirty="0">
                <a:highlight>
                  <a:srgbClr val="FFFF00"/>
                </a:highligh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まとめ</a:t>
            </a:r>
            <a:endParaRPr kumimoji="1" lang="en-US" altLang="ja-JP" sz="4000" dirty="0">
              <a:highlight>
                <a:srgbClr val="FFFF00"/>
              </a:highligh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endParaRPr lang="en-US" altLang="ja-JP" sz="40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en-US" altLang="ja-JP" sz="3200" dirty="0">
                <a:highlight>
                  <a:srgbClr val="FFFF00"/>
                </a:highlight>
                <a:latin typeface="Eras Bold ITC" panose="020B0907030504020204" pitchFamily="34" charset="0"/>
                <a:ea typeface="HGS創英角ﾎﾟｯﾌﾟ体" panose="040B0A00000000000000" pitchFamily="50" charset="-128"/>
              </a:rPr>
              <a:t>Conclusion</a:t>
            </a:r>
            <a:endParaRPr kumimoji="1" lang="ja-JP" altLang="en-US" sz="3200" dirty="0">
              <a:highlight>
                <a:srgbClr val="FFFF00"/>
              </a:highlight>
              <a:latin typeface="Eras Bold ITC" panose="020B0907030504020204" pitchFamily="34" charset="0"/>
              <a:ea typeface="HGS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0177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B281FD3-CD9E-497B-9FBF-FE632AEB5B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0" t="26759" r="3560" b="8844"/>
          <a:stretch/>
        </p:blipFill>
        <p:spPr>
          <a:xfrm>
            <a:off x="99772" y="1686358"/>
            <a:ext cx="12092228" cy="318468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B2C6D80-37C3-48A0-813C-551AA24D4F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62" t="9570" r="36076" b="75178"/>
          <a:stretch/>
        </p:blipFill>
        <p:spPr>
          <a:xfrm>
            <a:off x="1382486" y="440558"/>
            <a:ext cx="8113986" cy="89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70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6782DB-F212-4F44-8AE7-EC3E22136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8284"/>
            <a:ext cx="12192000" cy="490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72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A90FA24-BE68-4485-9C07-9FA3CD52D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729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C9C245-45C8-4D0C-A7D2-FCFD9595D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展開を広げるキーワード（接続詞）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0A96DF3-5B12-451C-83A8-DDF91C6DA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697" y="1690688"/>
            <a:ext cx="11719033" cy="4972871"/>
          </a:xfrm>
        </p:spPr>
        <p:txBody>
          <a:bodyPr numCol="3">
            <a:normAutofit/>
          </a:bodyPr>
          <a:lstStyle/>
          <a:p>
            <a:r>
              <a:rPr lang="en-US" altLang="ja-JP" sz="4000" dirty="0">
                <a:latin typeface="Amasis MT Pro Black" panose="02040A04050005020304" pitchFamily="18" charset="0"/>
              </a:rPr>
              <a:t>and</a:t>
            </a: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but</a:t>
            </a: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or</a:t>
            </a: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so</a:t>
            </a: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when</a:t>
            </a: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before</a:t>
            </a: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after</a:t>
            </a: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while</a:t>
            </a: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till, until</a:t>
            </a: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if</a:t>
            </a: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because</a:t>
            </a: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though, although</a:t>
            </a: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that</a:t>
            </a: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however</a:t>
            </a: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both … and </a:t>
            </a:r>
            <a:r>
              <a:rPr lang="ja-JP" altLang="en-US" sz="4000" dirty="0">
                <a:latin typeface="Amasis MT Pro Black" panose="02040A04050005020304" pitchFamily="18" charset="0"/>
              </a:rPr>
              <a:t>～</a:t>
            </a:r>
            <a:endParaRPr lang="en-US" altLang="ja-JP" sz="4000" dirty="0">
              <a:latin typeface="Amasis MT Pro Black" panose="02040A04050005020304" pitchFamily="18" charset="0"/>
            </a:endParaRP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not only … but also </a:t>
            </a:r>
            <a:r>
              <a:rPr lang="ja-JP" altLang="en-US" sz="4000" dirty="0">
                <a:latin typeface="Amasis MT Pro Black" panose="02040A04050005020304" pitchFamily="18" charset="0"/>
              </a:rPr>
              <a:t>～</a:t>
            </a:r>
            <a:endParaRPr lang="en-US" altLang="ja-JP" sz="4000" dirty="0">
              <a:latin typeface="Amasis MT Pro Black" panose="02040A04050005020304" pitchFamily="18" charset="0"/>
            </a:endParaRP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so … that </a:t>
            </a:r>
            <a:r>
              <a:rPr lang="ja-JP" altLang="en-US" sz="4000" dirty="0">
                <a:latin typeface="Amasis MT Pro Black" panose="02040A04050005020304" pitchFamily="18" charset="0"/>
              </a:rPr>
              <a:t>～</a:t>
            </a:r>
            <a:endParaRPr lang="en-US" altLang="ja-JP" sz="4000" dirty="0">
              <a:latin typeface="Amasis MT Pro Black" panose="02040A04050005020304" pitchFamily="18" charset="0"/>
            </a:endParaRP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I</a:t>
            </a:r>
            <a:r>
              <a:rPr lang="ja-JP" altLang="en-US" sz="4000" dirty="0">
                <a:latin typeface="Amasis MT Pro Black" panose="02040A04050005020304" pitchFamily="18" charset="0"/>
              </a:rPr>
              <a:t> </a:t>
            </a:r>
            <a:r>
              <a:rPr lang="en-US" altLang="ja-JP" sz="4000" dirty="0">
                <a:latin typeface="Amasis MT Pro Black" panose="02040A04050005020304" pitchFamily="18" charset="0"/>
              </a:rPr>
              <a:t>think that …</a:t>
            </a:r>
          </a:p>
          <a:p>
            <a:r>
              <a:rPr lang="en-US" altLang="ja-JP" sz="4000" dirty="0">
                <a:latin typeface="Amasis MT Pro Black" panose="02040A04050005020304" pitchFamily="18" charset="0"/>
              </a:rPr>
              <a:t>I hope that …</a:t>
            </a:r>
          </a:p>
        </p:txBody>
      </p:sp>
    </p:spTree>
    <p:extLst>
      <p:ext uri="{BB962C8B-B14F-4D97-AF65-F5344CB8AC3E}">
        <p14:creationId xmlns:p14="http://schemas.microsoft.com/office/powerpoint/2010/main" val="3240854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1BB580-D559-4526-8579-406A8817D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ja-JP" b="1" kern="100" dirty="0">
                <a:solidFill>
                  <a:srgbClr val="FF0000"/>
                </a:solidFill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What is the Paragraph Writing?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C866CB-C6FA-496D-AC20-8188D0909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068" y="1868717"/>
            <a:ext cx="11826765" cy="4351338"/>
          </a:xfrm>
        </p:spPr>
        <p:txBody>
          <a:bodyPr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ja-JP" altLang="ja-JP" sz="3200" kern="100" dirty="0">
                <a:solidFill>
                  <a:srgbClr val="FF0000"/>
                </a:solidFill>
                <a:effectLst/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導　入　</a:t>
            </a:r>
            <a:r>
              <a:rPr lang="en-US" altLang="ja-JP" sz="3200" b="1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Solar Cooker </a:t>
            </a:r>
            <a:r>
              <a:rPr lang="ja-JP" altLang="ja-JP" sz="3200" b="1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って何？</a:t>
            </a:r>
            <a:endParaRPr lang="ja-JP" altLang="ja-JP" sz="32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ja-JP" altLang="ja-JP" sz="3200" kern="100" dirty="0">
                <a:solidFill>
                  <a:srgbClr val="002060"/>
                </a:solidFill>
                <a:effectLst/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本　文　</a:t>
            </a:r>
            <a:r>
              <a:rPr lang="ja-JP" altLang="ja-JP" sz="3200" b="1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①</a:t>
            </a:r>
            <a:r>
              <a:rPr lang="ja-JP" altLang="ja-JP" sz="3200" b="1" kern="100" dirty="0">
                <a:effectLst/>
                <a:latin typeface="Century" panose="0204060405050502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ja-JP" altLang="ja-JP" sz="3200" b="1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発展途上国における</a:t>
            </a:r>
            <a:r>
              <a:rPr lang="en-US" altLang="ja-JP" sz="3200" b="1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Solar Cooker </a:t>
            </a:r>
            <a:r>
              <a:rPr lang="ja-JP" altLang="ja-JP" sz="3200" b="1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の３つの利点</a:t>
            </a:r>
            <a:endParaRPr lang="ja-JP" altLang="ja-JP" sz="32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altLang="ja-JP" sz="3200" b="1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	</a:t>
            </a:r>
            <a:r>
              <a:rPr lang="ja-JP" altLang="en-US" sz="3200" b="1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  </a:t>
            </a:r>
            <a:r>
              <a:rPr lang="ja-JP" altLang="ja-JP" sz="3200" b="1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②</a:t>
            </a:r>
            <a:r>
              <a:rPr lang="ja-JP" altLang="ja-JP" sz="3200" b="1" kern="100" dirty="0">
                <a:effectLst/>
                <a:latin typeface="Century" panose="0204060405050502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3200" b="1" kern="100" dirty="0">
                <a:effectLst/>
                <a:latin typeface="Century" panose="0204060405050502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Solar Cooker </a:t>
            </a:r>
            <a:r>
              <a:rPr lang="ja-JP" altLang="ja-JP" sz="3200" b="1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と</a:t>
            </a:r>
            <a:r>
              <a:rPr lang="ja-JP" altLang="en-US" sz="3200" b="1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環境問題</a:t>
            </a:r>
            <a:endParaRPr lang="ja-JP" altLang="ja-JP" sz="32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altLang="ja-JP" sz="3200" b="1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	     </a:t>
            </a:r>
            <a:r>
              <a:rPr lang="ja-JP" altLang="ja-JP" sz="3200" b="1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③</a:t>
            </a:r>
            <a:r>
              <a:rPr lang="ja-JP" altLang="ja-JP" sz="3200" b="1" kern="100" dirty="0">
                <a:effectLst/>
                <a:latin typeface="Century" panose="0204060405050502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3200" b="1" kern="100" dirty="0">
                <a:effectLst/>
                <a:latin typeface="Century" panose="0204060405050502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Renewable Energy </a:t>
            </a:r>
            <a:r>
              <a:rPr lang="ja-JP" altLang="en-US" sz="3200" b="1" kern="100" dirty="0">
                <a:effectLst/>
                <a:latin typeface="Century" panose="02040604050505020304" pitchFamily="18" charset="0"/>
                <a:ea typeface="Bookman Old Style" panose="02050604050505020204" pitchFamily="18" charset="0"/>
                <a:cs typeface="Times New Roman" panose="02020603050405020304" pitchFamily="18" charset="0"/>
              </a:rPr>
              <a:t>の可能性</a:t>
            </a:r>
            <a:endParaRPr lang="ja-JP" altLang="ja-JP" sz="32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ja-JP" altLang="ja-JP" sz="3200" kern="100" dirty="0">
                <a:solidFill>
                  <a:schemeClr val="accent6">
                    <a:lumMod val="75000"/>
                  </a:schemeClr>
                </a:solidFill>
                <a:effectLst/>
                <a:latin typeface="HGS創英角ﾎﾟｯﾌﾟ体" panose="040B0A00000000000000" pitchFamily="50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まとめ</a:t>
            </a:r>
            <a:r>
              <a:rPr lang="ja-JP" altLang="ja-JP" sz="3200" b="1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ja-JP" altLang="en-US" sz="3200" b="1" u="sng" kern="100" dirty="0"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　　　　　　　</a:t>
            </a:r>
            <a:r>
              <a:rPr lang="ja-JP" altLang="en-US" sz="3200" b="1" u="sng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？　　　　　　　　　　＿</a:t>
            </a:r>
            <a:endParaRPr lang="ja-JP" altLang="ja-JP" sz="3200" u="sng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84765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EED706-FF4A-4688-9C04-E1DE3B795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4488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kumimoji="1" lang="en-US" altLang="ja-JP" dirty="0">
                <a:latin typeface="Eras Bold ITC" panose="020B0907030504020204" pitchFamily="34" charset="0"/>
              </a:rPr>
              <a:t>concluding sentence </a:t>
            </a:r>
            <a:r>
              <a:rPr kumimoji="1" lang="ja-JP" altLang="en-US" dirty="0"/>
              <a:t>を完成させよう！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5B4623-74F9-4757-87BC-79BC2C25A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46481"/>
            <a:ext cx="12192000" cy="58115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3200" b="1" kern="100" dirty="0">
                <a:solidFill>
                  <a:srgbClr val="FF0000"/>
                </a:solidFill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   </a:t>
            </a:r>
            <a:r>
              <a:rPr lang="en-US" altLang="ja-JP" sz="3200" b="1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A solar cooker is a tool to heat food in a pot.</a:t>
            </a:r>
            <a:r>
              <a:rPr lang="en-US" altLang="ja-JP" sz="32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</a:t>
            </a:r>
            <a:r>
              <a:rPr lang="en-US" altLang="ja-JP" sz="3200" b="1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altLang="ja-JP" sz="3200" b="1" kern="100" dirty="0"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   It uses solar power, and it has many good points.  First, making a solar cooker does not cost much.  We can make one with only cardboard and aluminum foil.  Second, people in developing countries can get cleaner water by boiling it with a solar cooker.  Drinking water from rivers and lakes is one of the biggest causes of disease.  Third, a solar cooker is safe because it does not make smoke.  Lots of people in the world burn firewood indoors to cook.  A lot of children die from its smoke. </a:t>
            </a:r>
          </a:p>
          <a:p>
            <a:pPr marL="0" indent="0">
              <a:buNone/>
            </a:pPr>
            <a:r>
              <a:rPr lang="en-US" altLang="ja-JP" sz="3200" b="1" kern="100" dirty="0">
                <a:solidFill>
                  <a:srgbClr val="FF0000"/>
                </a:solidFill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   </a:t>
            </a:r>
            <a:r>
              <a:rPr lang="en-US" altLang="ja-JP" sz="3200" b="1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I think that we ___________ _______ a solar cooker for the earth and the ___________ on the earth.</a:t>
            </a:r>
            <a:endParaRPr kumimoji="1" lang="ja-JP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865755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279</Words>
  <Application>Microsoft Office PowerPoint</Application>
  <PresentationFormat>ワイド画面</PresentationFormat>
  <Paragraphs>66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9" baseType="lpstr">
      <vt:lpstr>HGS創英角ﾎﾟｯﾌﾟ体</vt:lpstr>
      <vt:lpstr>游ゴシック</vt:lpstr>
      <vt:lpstr>游ゴシック Light</vt:lpstr>
      <vt:lpstr>Amasis MT Pro Black</vt:lpstr>
      <vt:lpstr>Arial</vt:lpstr>
      <vt:lpstr>Bookman Old Style</vt:lpstr>
      <vt:lpstr>Century</vt:lpstr>
      <vt:lpstr>Eras Bold ITC</vt:lpstr>
      <vt:lpstr>Office テーマ</vt:lpstr>
      <vt:lpstr>What is  Paragraph Writing?</vt:lpstr>
      <vt:lpstr>文章の構成</vt:lpstr>
      <vt:lpstr>長い文章の構成</vt:lpstr>
      <vt:lpstr>長い文章の構成</vt:lpstr>
      <vt:lpstr>PowerPoint プレゼンテーション</vt:lpstr>
      <vt:lpstr>PowerPoint プレゼンテーション</vt:lpstr>
      <vt:lpstr>PowerPoint プレゼンテーション</vt:lpstr>
      <vt:lpstr>展開を広げるキーワード（接続詞）</vt:lpstr>
      <vt:lpstr>What is the Paragraph Writing?</vt:lpstr>
      <vt:lpstr>concluding sentence を完成させよう！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 Paragraph Writing?</dc:title>
  <dc:creator>Oyama Naofumi</dc:creator>
  <cp:lastModifiedBy>Oyama Naofumi</cp:lastModifiedBy>
  <cp:revision>3</cp:revision>
  <dcterms:created xsi:type="dcterms:W3CDTF">2021-11-11T00:03:13Z</dcterms:created>
  <dcterms:modified xsi:type="dcterms:W3CDTF">2021-12-06T00:14:05Z</dcterms:modified>
</cp:coreProperties>
</file>