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75" r:id="rId3"/>
    <p:sldId id="258" r:id="rId4"/>
    <p:sldId id="259" r:id="rId5"/>
    <p:sldId id="260" r:id="rId6"/>
    <p:sldId id="276" r:id="rId7"/>
    <p:sldId id="261" r:id="rId8"/>
    <p:sldId id="277" r:id="rId9"/>
    <p:sldId id="262" r:id="rId10"/>
    <p:sldId id="263" r:id="rId11"/>
    <p:sldId id="264" r:id="rId12"/>
    <p:sldId id="278" r:id="rId13"/>
    <p:sldId id="265" r:id="rId14"/>
    <p:sldId id="266" r:id="rId15"/>
    <p:sldId id="279" r:id="rId16"/>
    <p:sldId id="267" r:id="rId17"/>
    <p:sldId id="269" r:id="rId18"/>
    <p:sldId id="270" r:id="rId19"/>
    <p:sldId id="268" r:id="rId20"/>
    <p:sldId id="272" r:id="rId21"/>
    <p:sldId id="273" r:id="rId22"/>
    <p:sldId id="274" r:id="rId23"/>
    <p:sldId id="280" r:id="rId24"/>
    <p:sldId id="271" r:id="rId25"/>
  </p:sldIdLst>
  <p:sldSz cx="9144000" cy="6858000" type="screen4x3"/>
  <p:notesSz cx="6881813" cy="10002838"/>
  <p:embeddedFontLs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HGS創英角ﾎﾟｯﾌﾟ体" panose="040B0A00000000000000" pitchFamily="50" charset="-128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052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" d="25"/>
        <a:sy n="18" d="25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01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95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13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6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97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12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87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31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68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91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03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B2631-3E41-4E91-B69C-DC1DF2F1D0E1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090F2-3E51-4868-AD14-7148EEE36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50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水, テーブル, 大きい, 波 が含まれている画像&#10;&#10;自動的に生成された説明">
            <a:extLst>
              <a:ext uri="{FF2B5EF4-FFF2-40B4-BE49-F238E27FC236}">
                <a16:creationId xmlns:a16="http://schemas.microsoft.com/office/drawing/2014/main" id="{224EFA2F-99F1-4904-B07E-EB567C8FD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2500" b="-6911"/>
          <a:stretch/>
        </p:blipFill>
        <p:spPr>
          <a:xfrm>
            <a:off x="0" y="0"/>
            <a:ext cx="9144000" cy="733197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0CA1350-E171-4677-97EF-A9982CB7A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214" y="4229100"/>
            <a:ext cx="8682615" cy="963386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君もタイムトラベラー！❶</a:t>
            </a:r>
            <a:endParaRPr kumimoji="1" lang="ja-JP" altLang="en-US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8F5D780-D5AC-48DC-9044-E2AEEDCD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71" y="5543549"/>
            <a:ext cx="6351814" cy="498535"/>
          </a:xfrm>
        </p:spPr>
        <p:txBody>
          <a:bodyPr/>
          <a:lstStyle/>
          <a:p>
            <a:r>
              <a:rPr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英語の時制：時間の感覚を使いこなそう！</a:t>
            </a:r>
          </a:p>
          <a:p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" name="矢印: 左右 3">
            <a:extLst>
              <a:ext uri="{FF2B5EF4-FFF2-40B4-BE49-F238E27FC236}">
                <a16:creationId xmlns:a16="http://schemas.microsoft.com/office/drawing/2014/main" id="{C72103F5-57F6-4DD4-99CA-35C31C91E472}"/>
              </a:ext>
            </a:extLst>
          </p:cNvPr>
          <p:cNvSpPr/>
          <p:nvPr/>
        </p:nvSpPr>
        <p:spPr>
          <a:xfrm>
            <a:off x="408214" y="5192486"/>
            <a:ext cx="8530451" cy="351063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45000">
                <a:schemeClr val="bg1"/>
              </a:gs>
              <a:gs pos="29000">
                <a:srgbClr val="FFFF00"/>
              </a:gs>
              <a:gs pos="14000">
                <a:srgbClr val="FFC000"/>
              </a:gs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  <a:gs pos="74000">
                <a:schemeClr val="accent1">
                  <a:lumMod val="75000"/>
                </a:schemeClr>
              </a:gs>
              <a:gs pos="87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567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現在形：「～する」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「～です」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②私は毎日音楽を聞きます。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③彼は大阪に住んでいる。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4" name="平行四辺形 3">
            <a:extLst>
              <a:ext uri="{FF2B5EF4-FFF2-40B4-BE49-F238E27FC236}">
                <a16:creationId xmlns:a16="http://schemas.microsoft.com/office/drawing/2014/main" id="{2E2E4600-83B9-4E11-95CC-FF52B017E25A}"/>
              </a:ext>
            </a:extLst>
          </p:cNvPr>
          <p:cNvSpPr/>
          <p:nvPr/>
        </p:nvSpPr>
        <p:spPr>
          <a:xfrm rot="1872237">
            <a:off x="319624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平行四辺形 16">
            <a:extLst>
              <a:ext uri="{FF2B5EF4-FFF2-40B4-BE49-F238E27FC236}">
                <a16:creationId xmlns:a16="http://schemas.microsoft.com/office/drawing/2014/main" id="{965089A2-F3CB-4D57-8286-A09A8F503907}"/>
              </a:ext>
            </a:extLst>
          </p:cNvPr>
          <p:cNvSpPr/>
          <p:nvPr/>
        </p:nvSpPr>
        <p:spPr>
          <a:xfrm rot="1872237">
            <a:off x="3510756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平行四辺形 17">
            <a:extLst>
              <a:ext uri="{FF2B5EF4-FFF2-40B4-BE49-F238E27FC236}">
                <a16:creationId xmlns:a16="http://schemas.microsoft.com/office/drawing/2014/main" id="{7CFBE83F-DAC7-4106-9037-17615EF9245D}"/>
              </a:ext>
            </a:extLst>
          </p:cNvPr>
          <p:cNvSpPr/>
          <p:nvPr/>
        </p:nvSpPr>
        <p:spPr>
          <a:xfrm rot="1872237">
            <a:off x="379736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平行四辺形 18">
            <a:extLst>
              <a:ext uri="{FF2B5EF4-FFF2-40B4-BE49-F238E27FC236}">
                <a16:creationId xmlns:a16="http://schemas.microsoft.com/office/drawing/2014/main" id="{505EB3BC-D7F9-464E-802D-526D7BE57DDB}"/>
              </a:ext>
            </a:extLst>
          </p:cNvPr>
          <p:cNvSpPr/>
          <p:nvPr/>
        </p:nvSpPr>
        <p:spPr>
          <a:xfrm rot="1872237">
            <a:off x="4094568" y="2119060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平行四辺形 19">
            <a:extLst>
              <a:ext uri="{FF2B5EF4-FFF2-40B4-BE49-F238E27FC236}">
                <a16:creationId xmlns:a16="http://schemas.microsoft.com/office/drawing/2014/main" id="{A0BD577D-AA9F-4075-A871-961FD708F836}"/>
              </a:ext>
            </a:extLst>
          </p:cNvPr>
          <p:cNvSpPr/>
          <p:nvPr/>
        </p:nvSpPr>
        <p:spPr>
          <a:xfrm rot="1872237">
            <a:off x="4361563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平行四辺形 20">
            <a:extLst>
              <a:ext uri="{FF2B5EF4-FFF2-40B4-BE49-F238E27FC236}">
                <a16:creationId xmlns:a16="http://schemas.microsoft.com/office/drawing/2014/main" id="{737C25B3-69B1-454C-9A57-DEADED0BAAA9}"/>
              </a:ext>
            </a:extLst>
          </p:cNvPr>
          <p:cNvSpPr/>
          <p:nvPr/>
        </p:nvSpPr>
        <p:spPr>
          <a:xfrm rot="1872237">
            <a:off x="4660702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平行四辺形 21">
            <a:extLst>
              <a:ext uri="{FF2B5EF4-FFF2-40B4-BE49-F238E27FC236}">
                <a16:creationId xmlns:a16="http://schemas.microsoft.com/office/drawing/2014/main" id="{4579F1D5-9501-4844-BF4C-69D2AB2B5D44}"/>
              </a:ext>
            </a:extLst>
          </p:cNvPr>
          <p:cNvSpPr/>
          <p:nvPr/>
        </p:nvSpPr>
        <p:spPr>
          <a:xfrm rot="1872237">
            <a:off x="4949925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平行四辺形 22">
            <a:extLst>
              <a:ext uri="{FF2B5EF4-FFF2-40B4-BE49-F238E27FC236}">
                <a16:creationId xmlns:a16="http://schemas.microsoft.com/office/drawing/2014/main" id="{04942F1B-0CDC-4028-BFA6-3EACD066BB15}"/>
              </a:ext>
            </a:extLst>
          </p:cNvPr>
          <p:cNvSpPr/>
          <p:nvPr/>
        </p:nvSpPr>
        <p:spPr>
          <a:xfrm rot="1872237">
            <a:off x="5221922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180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現在形：「～する」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「～です」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②私は毎日音楽を聞きます。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③彼は大阪に住んでいる。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4" name="平行四辺形 3">
            <a:extLst>
              <a:ext uri="{FF2B5EF4-FFF2-40B4-BE49-F238E27FC236}">
                <a16:creationId xmlns:a16="http://schemas.microsoft.com/office/drawing/2014/main" id="{2E2E4600-83B9-4E11-95CC-FF52B017E25A}"/>
              </a:ext>
            </a:extLst>
          </p:cNvPr>
          <p:cNvSpPr/>
          <p:nvPr/>
        </p:nvSpPr>
        <p:spPr>
          <a:xfrm rot="1872237">
            <a:off x="319624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平行四辺形 16">
            <a:extLst>
              <a:ext uri="{FF2B5EF4-FFF2-40B4-BE49-F238E27FC236}">
                <a16:creationId xmlns:a16="http://schemas.microsoft.com/office/drawing/2014/main" id="{965089A2-F3CB-4D57-8286-A09A8F503907}"/>
              </a:ext>
            </a:extLst>
          </p:cNvPr>
          <p:cNvSpPr/>
          <p:nvPr/>
        </p:nvSpPr>
        <p:spPr>
          <a:xfrm rot="1872237">
            <a:off x="3510756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平行四辺形 17">
            <a:extLst>
              <a:ext uri="{FF2B5EF4-FFF2-40B4-BE49-F238E27FC236}">
                <a16:creationId xmlns:a16="http://schemas.microsoft.com/office/drawing/2014/main" id="{7CFBE83F-DAC7-4106-9037-17615EF9245D}"/>
              </a:ext>
            </a:extLst>
          </p:cNvPr>
          <p:cNvSpPr/>
          <p:nvPr/>
        </p:nvSpPr>
        <p:spPr>
          <a:xfrm rot="1872237">
            <a:off x="379736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平行四辺形 18">
            <a:extLst>
              <a:ext uri="{FF2B5EF4-FFF2-40B4-BE49-F238E27FC236}">
                <a16:creationId xmlns:a16="http://schemas.microsoft.com/office/drawing/2014/main" id="{505EB3BC-D7F9-464E-802D-526D7BE57DDB}"/>
              </a:ext>
            </a:extLst>
          </p:cNvPr>
          <p:cNvSpPr/>
          <p:nvPr/>
        </p:nvSpPr>
        <p:spPr>
          <a:xfrm rot="1872237">
            <a:off x="4094568" y="2119060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平行四辺形 19">
            <a:extLst>
              <a:ext uri="{FF2B5EF4-FFF2-40B4-BE49-F238E27FC236}">
                <a16:creationId xmlns:a16="http://schemas.microsoft.com/office/drawing/2014/main" id="{A0BD577D-AA9F-4075-A871-961FD708F836}"/>
              </a:ext>
            </a:extLst>
          </p:cNvPr>
          <p:cNvSpPr/>
          <p:nvPr/>
        </p:nvSpPr>
        <p:spPr>
          <a:xfrm rot="1872237">
            <a:off x="4361563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平行四辺形 20">
            <a:extLst>
              <a:ext uri="{FF2B5EF4-FFF2-40B4-BE49-F238E27FC236}">
                <a16:creationId xmlns:a16="http://schemas.microsoft.com/office/drawing/2014/main" id="{737C25B3-69B1-454C-9A57-DEADED0BAAA9}"/>
              </a:ext>
            </a:extLst>
          </p:cNvPr>
          <p:cNvSpPr/>
          <p:nvPr/>
        </p:nvSpPr>
        <p:spPr>
          <a:xfrm rot="1872237">
            <a:off x="4660702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平行四辺形 21">
            <a:extLst>
              <a:ext uri="{FF2B5EF4-FFF2-40B4-BE49-F238E27FC236}">
                <a16:creationId xmlns:a16="http://schemas.microsoft.com/office/drawing/2014/main" id="{4579F1D5-9501-4844-BF4C-69D2AB2B5D44}"/>
              </a:ext>
            </a:extLst>
          </p:cNvPr>
          <p:cNvSpPr/>
          <p:nvPr/>
        </p:nvSpPr>
        <p:spPr>
          <a:xfrm rot="1872237">
            <a:off x="4949925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平行四辺形 22">
            <a:extLst>
              <a:ext uri="{FF2B5EF4-FFF2-40B4-BE49-F238E27FC236}">
                <a16:creationId xmlns:a16="http://schemas.microsoft.com/office/drawing/2014/main" id="{04942F1B-0CDC-4028-BFA6-3EACD066BB15}"/>
              </a:ext>
            </a:extLst>
          </p:cNvPr>
          <p:cNvSpPr/>
          <p:nvPr/>
        </p:nvSpPr>
        <p:spPr>
          <a:xfrm rot="1872237">
            <a:off x="5221922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4717657" y="3358195"/>
            <a:ext cx="4159307" cy="2856488"/>
          </a:xfrm>
          <a:prstGeom prst="wedgeRoundRectCallout">
            <a:avLst>
              <a:gd name="adj1" fmla="val -60685"/>
              <a:gd name="adj2" fmla="val -78758"/>
              <a:gd name="adj3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1)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習慣的に「～する」</a:t>
            </a:r>
            <a:endParaRPr kumimoji="1" lang="en-US" altLang="ja-JP" dirty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一般動詞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2)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現在の状態が「～になっている」</a:t>
            </a:r>
            <a:endParaRPr kumimoji="1" lang="en-US" altLang="ja-JP" dirty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</a:t>
            </a:r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時間的な幅があると考えてください。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662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現在形：「～する」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「～です」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　 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I </a:t>
            </a:r>
            <a:r>
              <a:rPr lang="en-US" altLang="ja-JP" b="1" dirty="0">
                <a:solidFill>
                  <a:srgbClr val="0070C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am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a student.</a:t>
            </a:r>
            <a:endParaRPr lang="ja-JP" altLang="en-US" b="1" dirty="0">
              <a:latin typeface="Comic Sans MS" panose="030F0702030302020204" pitchFamily="66" charset="0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②私は毎日音楽を聞きます。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   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	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I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listen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to music every day.</a:t>
            </a: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③彼は大阪に住んでいる。</a:t>
            </a:r>
          </a:p>
          <a:p>
            <a:pPr marL="0" indent="0">
              <a:buNone/>
            </a:pP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  	He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lives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in Osaka.</a:t>
            </a: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4" name="平行四辺形 3">
            <a:extLst>
              <a:ext uri="{FF2B5EF4-FFF2-40B4-BE49-F238E27FC236}">
                <a16:creationId xmlns:a16="http://schemas.microsoft.com/office/drawing/2014/main" id="{2E2E4600-83B9-4E11-95CC-FF52B017E25A}"/>
              </a:ext>
            </a:extLst>
          </p:cNvPr>
          <p:cNvSpPr/>
          <p:nvPr/>
        </p:nvSpPr>
        <p:spPr>
          <a:xfrm rot="1872237">
            <a:off x="319624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平行四辺形 16">
            <a:extLst>
              <a:ext uri="{FF2B5EF4-FFF2-40B4-BE49-F238E27FC236}">
                <a16:creationId xmlns:a16="http://schemas.microsoft.com/office/drawing/2014/main" id="{965089A2-F3CB-4D57-8286-A09A8F503907}"/>
              </a:ext>
            </a:extLst>
          </p:cNvPr>
          <p:cNvSpPr/>
          <p:nvPr/>
        </p:nvSpPr>
        <p:spPr>
          <a:xfrm rot="1872237">
            <a:off x="3510756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平行四辺形 17">
            <a:extLst>
              <a:ext uri="{FF2B5EF4-FFF2-40B4-BE49-F238E27FC236}">
                <a16:creationId xmlns:a16="http://schemas.microsoft.com/office/drawing/2014/main" id="{7CFBE83F-DAC7-4106-9037-17615EF9245D}"/>
              </a:ext>
            </a:extLst>
          </p:cNvPr>
          <p:cNvSpPr/>
          <p:nvPr/>
        </p:nvSpPr>
        <p:spPr>
          <a:xfrm rot="1872237">
            <a:off x="3797361" y="2119061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平行四辺形 18">
            <a:extLst>
              <a:ext uri="{FF2B5EF4-FFF2-40B4-BE49-F238E27FC236}">
                <a16:creationId xmlns:a16="http://schemas.microsoft.com/office/drawing/2014/main" id="{505EB3BC-D7F9-464E-802D-526D7BE57DDB}"/>
              </a:ext>
            </a:extLst>
          </p:cNvPr>
          <p:cNvSpPr/>
          <p:nvPr/>
        </p:nvSpPr>
        <p:spPr>
          <a:xfrm rot="1872237">
            <a:off x="4094568" y="2119060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平行四辺形 19">
            <a:extLst>
              <a:ext uri="{FF2B5EF4-FFF2-40B4-BE49-F238E27FC236}">
                <a16:creationId xmlns:a16="http://schemas.microsoft.com/office/drawing/2014/main" id="{A0BD577D-AA9F-4075-A871-961FD708F836}"/>
              </a:ext>
            </a:extLst>
          </p:cNvPr>
          <p:cNvSpPr/>
          <p:nvPr/>
        </p:nvSpPr>
        <p:spPr>
          <a:xfrm rot="1872237">
            <a:off x="4361563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平行四辺形 20">
            <a:extLst>
              <a:ext uri="{FF2B5EF4-FFF2-40B4-BE49-F238E27FC236}">
                <a16:creationId xmlns:a16="http://schemas.microsoft.com/office/drawing/2014/main" id="{737C25B3-69B1-454C-9A57-DEADED0BAAA9}"/>
              </a:ext>
            </a:extLst>
          </p:cNvPr>
          <p:cNvSpPr/>
          <p:nvPr/>
        </p:nvSpPr>
        <p:spPr>
          <a:xfrm rot="1872237">
            <a:off x="4660702" y="2119059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平行四辺形 21">
            <a:extLst>
              <a:ext uri="{FF2B5EF4-FFF2-40B4-BE49-F238E27FC236}">
                <a16:creationId xmlns:a16="http://schemas.microsoft.com/office/drawing/2014/main" id="{4579F1D5-9501-4844-BF4C-69D2AB2B5D44}"/>
              </a:ext>
            </a:extLst>
          </p:cNvPr>
          <p:cNvSpPr/>
          <p:nvPr/>
        </p:nvSpPr>
        <p:spPr>
          <a:xfrm rot="1872237">
            <a:off x="4949925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平行四辺形 22">
            <a:extLst>
              <a:ext uri="{FF2B5EF4-FFF2-40B4-BE49-F238E27FC236}">
                <a16:creationId xmlns:a16="http://schemas.microsoft.com/office/drawing/2014/main" id="{04942F1B-0CDC-4028-BFA6-3EACD066BB15}"/>
              </a:ext>
            </a:extLst>
          </p:cNvPr>
          <p:cNvSpPr/>
          <p:nvPr/>
        </p:nvSpPr>
        <p:spPr>
          <a:xfrm rot="1872237">
            <a:off x="5221922" y="2119058"/>
            <a:ext cx="112727" cy="526260"/>
          </a:xfrm>
          <a:prstGeom prst="parallelogram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15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①私は音楽を聞いているところです。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②彼らは野球をしているところです。</a:t>
            </a: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r>
              <a:rPr lang="ja-JP" altLang="en-US" sz="3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形：「～しているところです」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8" name="楕円 7">
            <a:extLst>
              <a:ext uri="{FF2B5EF4-FFF2-40B4-BE49-F238E27FC236}">
                <a16:creationId xmlns:a16="http://schemas.microsoft.com/office/drawing/2014/main" id="{62D4514D-9264-4E66-9014-15FFE118B5E2}"/>
              </a:ext>
            </a:extLst>
          </p:cNvPr>
          <p:cNvSpPr/>
          <p:nvPr/>
        </p:nvSpPr>
        <p:spPr>
          <a:xfrm>
            <a:off x="4018798" y="2151827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481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5996198" y="3099356"/>
            <a:ext cx="3013578" cy="3115327"/>
          </a:xfrm>
          <a:prstGeom prst="wedgeRoundRectCallout">
            <a:avLst>
              <a:gd name="adj1" fmla="val -110090"/>
              <a:gd name="adj2" fmla="val -76775"/>
              <a:gd name="adj3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180000" rIns="0" bIns="0"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今この瞬間にしていることを表す時に現在進行形を使います。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動詞＋～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ing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を使います。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現在進行形は今やっていることを一旦，中断しても再開できる時に使います。</a:t>
            </a:r>
            <a:endParaRPr kumimoji="1" lang="en-US" altLang="ja-JP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①私は音楽を聞いているところです。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②彼らは野球をしているところです。</a:t>
            </a: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r>
              <a:rPr lang="ja-JP" altLang="en-US" sz="3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形：「～しているところです」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8" name="楕円 7">
            <a:extLst>
              <a:ext uri="{FF2B5EF4-FFF2-40B4-BE49-F238E27FC236}">
                <a16:creationId xmlns:a16="http://schemas.microsoft.com/office/drawing/2014/main" id="{62D4514D-9264-4E66-9014-15FFE118B5E2}"/>
              </a:ext>
            </a:extLst>
          </p:cNvPr>
          <p:cNvSpPr/>
          <p:nvPr/>
        </p:nvSpPr>
        <p:spPr>
          <a:xfrm>
            <a:off x="4018798" y="2151827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834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①私は音楽を聞いているところです。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I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am listening 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to music now.</a:t>
            </a:r>
            <a:endParaRPr lang="ja-JP" altLang="en-US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②彼らは野球をしているところです。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He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is playing 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baseball now.</a:t>
            </a:r>
            <a:endParaRPr lang="ja-JP" altLang="en-US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r>
              <a:rPr lang="ja-JP" altLang="en-US" sz="3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39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形：「～しているところです」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8" name="楕円 7">
            <a:extLst>
              <a:ext uri="{FF2B5EF4-FFF2-40B4-BE49-F238E27FC236}">
                <a16:creationId xmlns:a16="http://schemas.microsoft.com/office/drawing/2014/main" id="{62D4514D-9264-4E66-9014-15FFE118B5E2}"/>
              </a:ext>
            </a:extLst>
          </p:cNvPr>
          <p:cNvSpPr/>
          <p:nvPr/>
        </p:nvSpPr>
        <p:spPr>
          <a:xfrm>
            <a:off x="4018798" y="2151827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DC49EE81-DD4B-41FE-B33D-707FA5A8A29F}"/>
              </a:ext>
            </a:extLst>
          </p:cNvPr>
          <p:cNvSpPr/>
          <p:nvPr/>
        </p:nvSpPr>
        <p:spPr>
          <a:xfrm>
            <a:off x="6182315" y="3325826"/>
            <a:ext cx="2827461" cy="2718923"/>
          </a:xfrm>
          <a:prstGeom prst="wedgeRectCallout">
            <a:avLst>
              <a:gd name="adj1" fmla="val -64834"/>
              <a:gd name="adj2" fmla="val -292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</a:t>
            </a:r>
            <a:r>
              <a:rPr kumimoji="1"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ing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は動詞につきますが～</a:t>
            </a:r>
            <a:r>
              <a:rPr kumimoji="1"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ing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がつくと動詞ではなくなります。そのため，動詞に</a:t>
            </a:r>
            <a:r>
              <a:rPr kumimoji="1"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動詞を使います。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今～している状態になっている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と考えるといいですね。</a:t>
            </a:r>
          </a:p>
        </p:txBody>
      </p:sp>
    </p:spTree>
    <p:extLst>
      <p:ext uri="{BB962C8B-B14F-4D97-AF65-F5344CB8AC3E}">
        <p14:creationId xmlns:p14="http://schemas.microsoft.com/office/powerpoint/2010/main" val="238868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過去形：「～した」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②私は放課後音楽を聞いた。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③彼女は先月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U.K.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に行った。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BC0CB42-C81D-43FE-9133-6DBFF3F63B2F}"/>
              </a:ext>
            </a:extLst>
          </p:cNvPr>
          <p:cNvGrpSpPr/>
          <p:nvPr/>
        </p:nvGrpSpPr>
        <p:grpSpPr>
          <a:xfrm>
            <a:off x="582249" y="2119058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3982AE5-431E-4741-AA6F-5C3FB02F0B4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D457C2A-2A7B-4DD7-A796-EBF01682406D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BFD6491C-BBE9-4088-8771-155630A82D57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DF80A04A-ECA5-4993-95AC-624C7876DE68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553EB46F-CFCE-411F-AAFA-2D1517798339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89A80CC2-2FE9-48F3-9D85-4838D8C0300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C7B55EDE-7F2E-4ACB-9325-7FD18C7471B1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13B6B4F3-8C8C-48E5-807F-AC56365DCC0F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745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4717657" y="3358195"/>
            <a:ext cx="4159307" cy="2856488"/>
          </a:xfrm>
          <a:prstGeom prst="wedgeRoundRectCallout">
            <a:avLst>
              <a:gd name="adj1" fmla="val -118590"/>
              <a:gd name="adj2" fmla="val -75900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1)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過去に行った動作「～した」</a:t>
            </a:r>
            <a:endParaRPr kumimoji="1" lang="en-US" altLang="ja-JP" dirty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一般動詞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2)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過去の状態が「～になっていた」</a:t>
            </a:r>
            <a:endParaRPr kumimoji="1" lang="en-US" altLang="ja-JP" dirty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</a:t>
            </a:r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時間的な幅があると考えてください。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過去形：「～した」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②私は放課後音楽を聞いた。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③彼女は先月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U.K.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に行った。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BC0CB42-C81D-43FE-9133-6DBFF3F63B2F}"/>
              </a:ext>
            </a:extLst>
          </p:cNvPr>
          <p:cNvGrpSpPr/>
          <p:nvPr/>
        </p:nvGrpSpPr>
        <p:grpSpPr>
          <a:xfrm>
            <a:off x="582249" y="2119058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3982AE5-431E-4741-AA6F-5C3FB02F0B4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D457C2A-2A7B-4DD7-A796-EBF01682406D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BFD6491C-BBE9-4088-8771-155630A82D57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DF80A04A-ECA5-4993-95AC-624C7876DE68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553EB46F-CFCE-411F-AAFA-2D1517798339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89A80CC2-2FE9-48F3-9D85-4838D8C0300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C7B55EDE-7F2E-4ACB-9325-7FD18C7471B1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13B6B4F3-8C8C-48E5-807F-AC56365DCC0F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995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吹き出し: 四角形 21">
            <a:extLst>
              <a:ext uri="{FF2B5EF4-FFF2-40B4-BE49-F238E27FC236}">
                <a16:creationId xmlns:a16="http://schemas.microsoft.com/office/drawing/2014/main" id="{CE6A62AB-4688-4365-BBC7-4DEBE7BAD6C2}"/>
              </a:ext>
            </a:extLst>
          </p:cNvPr>
          <p:cNvSpPr/>
          <p:nvPr/>
        </p:nvSpPr>
        <p:spPr>
          <a:xfrm>
            <a:off x="6825342" y="2951957"/>
            <a:ext cx="2098221" cy="3424349"/>
          </a:xfrm>
          <a:prstGeom prst="wedgeRectCallout">
            <a:avLst>
              <a:gd name="adj1" fmla="val -88313"/>
              <a:gd name="adj2" fmla="val 376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過去形を表すには動詞を過去形にします。過去形にするには，次の２つがあります。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❶規則変化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-ed	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をつける。❷不規則変化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  </a:t>
            </a:r>
            <a:r>
              <a:rPr kumimoji="1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is, am 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</a:t>
            </a:r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was</a:t>
            </a:r>
          </a:p>
          <a:p>
            <a:r>
              <a:rPr kumimoji="1" lang="en-US" altLang="ja-JP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 </a:t>
            </a:r>
            <a:r>
              <a:rPr kumimoji="1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go 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→　</a:t>
            </a:r>
            <a:r>
              <a:rPr kumimoji="1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went</a:t>
            </a:r>
          </a:p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過去形：「～した」</a:t>
            </a:r>
            <a:r>
              <a:rPr kumimoji="1" lang="en-US" altLang="ja-JP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,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「～だった」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I </a:t>
            </a:r>
            <a:r>
              <a:rPr lang="en-US" altLang="ja-JP" b="1" dirty="0">
                <a:solidFill>
                  <a:srgbClr val="0070C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was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a student.</a:t>
            </a: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②私は放課後音楽を聞いた。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I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listened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to music after school.</a:t>
            </a:r>
            <a:endParaRPr lang="ja-JP" altLang="en-US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③彼女は先月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U.K.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に行った。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She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went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to U.K. last month.</a:t>
            </a:r>
            <a:endParaRPr lang="ja-JP" alt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BC0CB42-C81D-43FE-9133-6DBFF3F63B2F}"/>
              </a:ext>
            </a:extLst>
          </p:cNvPr>
          <p:cNvGrpSpPr/>
          <p:nvPr/>
        </p:nvGrpSpPr>
        <p:grpSpPr>
          <a:xfrm>
            <a:off x="582249" y="2119058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3982AE5-431E-4741-AA6F-5C3FB02F0B4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D457C2A-2A7B-4DD7-A796-EBF01682406D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BFD6491C-BBE9-4088-8771-155630A82D57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DF80A04A-ECA5-4993-95AC-624C7876DE68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553EB46F-CFCE-411F-AAFA-2D1517798339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89A80CC2-2FE9-48F3-9D85-4838D8C0300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C7B55EDE-7F2E-4ACB-9325-7FD18C7471B1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13B6B4F3-8C8C-48E5-807F-AC56365DCC0F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3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①その時私は音楽をきいているところでした。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②彼女らは映画を見ているところでした。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33" name="楕円 32">
            <a:extLst>
              <a:ext uri="{FF2B5EF4-FFF2-40B4-BE49-F238E27FC236}">
                <a16:creationId xmlns:a16="http://schemas.microsoft.com/office/drawing/2014/main" id="{F74E8BBF-7BCE-48EA-B7EC-76021EFBE8C0}"/>
              </a:ext>
            </a:extLst>
          </p:cNvPr>
          <p:cNvSpPr/>
          <p:nvPr/>
        </p:nvSpPr>
        <p:spPr>
          <a:xfrm>
            <a:off x="1447921" y="2178174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60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①その時私は音楽をきいているところでした。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②彼女らは映画を見ているところでした。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0D40BDBF-0598-4D00-BCD3-3ACD4615CB1D}"/>
              </a:ext>
            </a:extLst>
          </p:cNvPr>
          <p:cNvSpPr/>
          <p:nvPr/>
        </p:nvSpPr>
        <p:spPr>
          <a:xfrm>
            <a:off x="1934936" y="4694464"/>
            <a:ext cx="7074840" cy="2075451"/>
          </a:xfrm>
          <a:prstGeom prst="wedgeRoundRectCallout">
            <a:avLst>
              <a:gd name="adj1" fmla="val -52332"/>
              <a:gd name="adj2" fmla="val -150736"/>
              <a:gd name="adj3" fmla="val 16667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180000" rIns="0" bIns="0"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過去のある瞬間にしていたことを表す時に過去進行形を使います。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動詞＋～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ing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を使います。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過去進行形なので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動詞を過去形に</a:t>
            </a:r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するだけです。</a:t>
            </a:r>
            <a:endParaRPr kumimoji="1" lang="en-US" altLang="ja-JP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F74E8BBF-7BCE-48EA-B7EC-76021EFBE8C0}"/>
              </a:ext>
            </a:extLst>
          </p:cNvPr>
          <p:cNvSpPr/>
          <p:nvPr/>
        </p:nvSpPr>
        <p:spPr>
          <a:xfrm>
            <a:off x="1447921" y="2178174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935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  <a:r>
              <a:rPr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</a:t>
            </a:r>
            <a:r>
              <a:rPr kumimoji="1" lang="ja-JP" altLang="en-US" sz="40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形：「～しているところだった」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①その時私は音楽をきいているところでした。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I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was listening 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to music then.</a:t>
            </a:r>
            <a:endParaRPr lang="ja-JP" altLang="en-US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②彼女らは映画を見ているところでした。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	They 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were watching </a:t>
            </a:r>
            <a:r>
              <a:rPr lang="en-US" altLang="ja-JP" b="1" dirty="0">
                <a:solidFill>
                  <a:prstClr val="black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a movie. </a:t>
            </a:r>
            <a:endParaRPr lang="ja-JP" altLang="en-US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sp>
        <p:nvSpPr>
          <p:cNvPr id="33" name="楕円 32">
            <a:extLst>
              <a:ext uri="{FF2B5EF4-FFF2-40B4-BE49-F238E27FC236}">
                <a16:creationId xmlns:a16="http://schemas.microsoft.com/office/drawing/2014/main" id="{F74E8BBF-7BCE-48EA-B7EC-76021EFBE8C0}"/>
              </a:ext>
            </a:extLst>
          </p:cNvPr>
          <p:cNvSpPr/>
          <p:nvPr/>
        </p:nvSpPr>
        <p:spPr>
          <a:xfrm>
            <a:off x="1447921" y="2178174"/>
            <a:ext cx="407063" cy="44007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179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①私は来週，サッカーをするつもりです。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②彼らはその病院を訪問することになっている。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③明日は晴れるでしょう。</a:t>
            </a: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未来形：「～でしょう」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A6EA78-8A44-4082-BF64-3E7AC0A00384}"/>
              </a:ext>
            </a:extLst>
          </p:cNvPr>
          <p:cNvGrpSpPr/>
          <p:nvPr/>
        </p:nvGrpSpPr>
        <p:grpSpPr>
          <a:xfrm>
            <a:off x="5825141" y="2163157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3100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4359729" y="4923064"/>
            <a:ext cx="4517235" cy="1846852"/>
          </a:xfrm>
          <a:prstGeom prst="wedgeRoundRectCallout">
            <a:avLst>
              <a:gd name="adj1" fmla="val 3525"/>
              <a:gd name="adj2" fmla="val -167742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これから先に</a:t>
            </a:r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予定していること</a:t>
            </a:r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，</a:t>
            </a:r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予想されること</a:t>
            </a:r>
            <a:r>
              <a:rPr kumimoji="1" lang="ja-JP" altLang="en-US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を表現します。</a:t>
            </a:r>
            <a:endParaRPr kumimoji="1" lang="en-US" altLang="ja-JP" dirty="0">
              <a:solidFill>
                <a:schemeClr val="tx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助動詞の 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will 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，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 going to 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助動詞の後ろの動詞を原形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をにします。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①私は来週，サッカーをするつもりです。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②彼らはその病院を訪問することになっている。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③明日は晴れるでしょう。</a:t>
            </a: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未来形：「～でしょう」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A6EA78-8A44-4082-BF64-3E7AC0A00384}"/>
              </a:ext>
            </a:extLst>
          </p:cNvPr>
          <p:cNvGrpSpPr/>
          <p:nvPr/>
        </p:nvGrpSpPr>
        <p:grpSpPr>
          <a:xfrm>
            <a:off x="5825141" y="2163157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9807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1" y="3059834"/>
            <a:ext cx="8925886" cy="37100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①私は来週，サッカーをするつもりです。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	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I </a:t>
            </a:r>
            <a:r>
              <a:rPr lang="en-US" altLang="ja-JP" b="1" u="sng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will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play 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soccer next week. </a:t>
            </a:r>
            <a:endParaRPr lang="ja-JP" altLang="en-US" b="1" dirty="0">
              <a:latin typeface="Comic Sans MS" panose="030F0702030302020204" pitchFamily="66" charset="0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②彼らはその病院を訪問することになっている。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	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They </a:t>
            </a:r>
            <a:r>
              <a:rPr lang="en-US" altLang="ja-JP" b="1" u="sng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are going to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visit 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the hospital.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③明日は晴れるでしょう。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	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It </a:t>
            </a:r>
            <a:r>
              <a:rPr lang="en-US" altLang="ja-JP" b="1" u="sng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will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 be </a:t>
            </a:r>
            <a:r>
              <a:rPr lang="en-US" altLang="ja-JP" b="1" dirty="0">
                <a:latin typeface="Comic Sans MS" panose="030F0702030302020204" pitchFamily="66" charset="0"/>
                <a:ea typeface="HGS創英角ﾎﾟｯﾌﾟ体" panose="040B0A00000000000000" pitchFamily="50" charset="-128"/>
              </a:rPr>
              <a:t>sunny tomorrow.</a:t>
            </a:r>
            <a:endParaRPr lang="ja-JP" altLang="en-US" b="1" dirty="0">
              <a:latin typeface="Comic Sans MS" panose="030F0702030302020204" pitchFamily="66" charset="0"/>
              <a:ea typeface="HGS創英角ﾎﾟｯﾌﾟ体" panose="040B0A00000000000000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未来形：「～でしょう」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13884EA-3198-4E02-B2E9-CDAB9926887C}"/>
              </a:ext>
            </a:extLst>
          </p:cNvPr>
          <p:cNvGrpSpPr/>
          <p:nvPr/>
        </p:nvGrpSpPr>
        <p:grpSpPr>
          <a:xfrm>
            <a:off x="427914" y="1463615"/>
            <a:ext cx="7995895" cy="1352281"/>
            <a:chOff x="201337" y="1326050"/>
            <a:chExt cx="7995895" cy="1352281"/>
          </a:xfrm>
        </p:grpSpPr>
        <p:sp>
          <p:nvSpPr>
            <p:cNvPr id="5" name="矢印: 右 4">
              <a:extLst>
                <a:ext uri="{FF2B5EF4-FFF2-40B4-BE49-F238E27FC236}">
                  <a16:creationId xmlns:a16="http://schemas.microsoft.com/office/drawing/2014/main" id="{F16984F2-6832-4535-B03D-002D4BF65B2E}"/>
                </a:ext>
              </a:extLst>
            </p:cNvPr>
            <p:cNvSpPr/>
            <p:nvPr/>
          </p:nvSpPr>
          <p:spPr>
            <a:xfrm>
              <a:off x="201337" y="2126425"/>
              <a:ext cx="7995895" cy="268447"/>
            </a:xfrm>
            <a:prstGeom prst="rightArrow">
              <a:avLst>
                <a:gd name="adj1" fmla="val 37500"/>
                <a:gd name="adj2" fmla="val 5000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加算記号 5">
              <a:extLst>
                <a:ext uri="{FF2B5EF4-FFF2-40B4-BE49-F238E27FC236}">
                  <a16:creationId xmlns:a16="http://schemas.microsoft.com/office/drawing/2014/main" id="{036D6F65-8B62-4A3F-95D7-C47523EA5802}"/>
                </a:ext>
              </a:extLst>
            </p:cNvPr>
            <p:cNvSpPr/>
            <p:nvPr/>
          </p:nvSpPr>
          <p:spPr>
            <a:xfrm>
              <a:off x="3657359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加算記号 9">
              <a:extLst>
                <a:ext uri="{FF2B5EF4-FFF2-40B4-BE49-F238E27FC236}">
                  <a16:creationId xmlns:a16="http://schemas.microsoft.com/office/drawing/2014/main" id="{C0B99132-1B51-4449-B645-4EA45A922FE3}"/>
                </a:ext>
              </a:extLst>
            </p:cNvPr>
            <p:cNvSpPr/>
            <p:nvPr/>
          </p:nvSpPr>
          <p:spPr>
            <a:xfrm>
              <a:off x="1084092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加算記号 11">
              <a:extLst>
                <a:ext uri="{FF2B5EF4-FFF2-40B4-BE49-F238E27FC236}">
                  <a16:creationId xmlns:a16="http://schemas.microsoft.com/office/drawing/2014/main" id="{CC70DB43-7738-4A5F-8FCF-B794CE7B1E8D}"/>
                </a:ext>
              </a:extLst>
            </p:cNvPr>
            <p:cNvSpPr/>
            <p:nvPr/>
          </p:nvSpPr>
          <p:spPr>
            <a:xfrm>
              <a:off x="6230626" y="1842965"/>
              <a:ext cx="681568" cy="835366"/>
            </a:xfrm>
            <a:prstGeom prst="mathPlus">
              <a:avLst>
                <a:gd name="adj1" fmla="val 9033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四角形: 1 つの角を切り取り 1 つの角を丸める 12">
              <a:extLst>
                <a:ext uri="{FF2B5EF4-FFF2-40B4-BE49-F238E27FC236}">
                  <a16:creationId xmlns:a16="http://schemas.microsoft.com/office/drawing/2014/main" id="{FFB4E9DD-1805-47D1-8FF3-3E64C85F326A}"/>
                </a:ext>
              </a:extLst>
            </p:cNvPr>
            <p:cNvSpPr/>
            <p:nvPr/>
          </p:nvSpPr>
          <p:spPr>
            <a:xfrm rot="19842593">
              <a:off x="1245875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過去</a:t>
              </a:r>
            </a:p>
          </p:txBody>
        </p:sp>
        <p:sp>
          <p:nvSpPr>
            <p:cNvPr id="14" name="四角形: 1 つの角を切り取り 1 つの角を丸める 13">
              <a:extLst>
                <a:ext uri="{FF2B5EF4-FFF2-40B4-BE49-F238E27FC236}">
                  <a16:creationId xmlns:a16="http://schemas.microsoft.com/office/drawing/2014/main" id="{877B67FE-9FBF-4B5B-A523-2788D44FA9E0}"/>
                </a:ext>
              </a:extLst>
            </p:cNvPr>
            <p:cNvSpPr/>
            <p:nvPr/>
          </p:nvSpPr>
          <p:spPr>
            <a:xfrm rot="19842593">
              <a:off x="3776623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現在</a:t>
              </a:r>
              <a:endParaRPr kumimoji="1" lang="en-US" altLang="ja-JP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15" name="四角形: 1 つの角を切り取り 1 つの角を丸める 14">
              <a:extLst>
                <a:ext uri="{FF2B5EF4-FFF2-40B4-BE49-F238E27FC236}">
                  <a16:creationId xmlns:a16="http://schemas.microsoft.com/office/drawing/2014/main" id="{09AC1B85-B47F-4F1A-A719-8C4CEAD6ABE8}"/>
                </a:ext>
              </a:extLst>
            </p:cNvPr>
            <p:cNvSpPr/>
            <p:nvPr/>
          </p:nvSpPr>
          <p:spPr>
            <a:xfrm rot="19842593">
              <a:off x="6355034" y="1326050"/>
              <a:ext cx="757554" cy="511713"/>
            </a:xfrm>
            <a:prstGeom prst="snipRoundRect">
              <a:avLst>
                <a:gd name="adj1" fmla="val 0"/>
                <a:gd name="adj2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ja-JP" altLang="en-US" sz="2400" dirty="0">
                  <a:solidFill>
                    <a:schemeClr val="bg1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未来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A6EA78-8A44-4082-BF64-3E7AC0A00384}"/>
              </a:ext>
            </a:extLst>
          </p:cNvPr>
          <p:cNvGrpSpPr/>
          <p:nvPr/>
        </p:nvGrpSpPr>
        <p:grpSpPr>
          <a:xfrm>
            <a:off x="5825141" y="2163157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9947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水, テーブル, 大きい, 波 が含まれている画像&#10;&#10;自動的に生成された説明">
            <a:extLst>
              <a:ext uri="{FF2B5EF4-FFF2-40B4-BE49-F238E27FC236}">
                <a16:creationId xmlns:a16="http://schemas.microsoft.com/office/drawing/2014/main" id="{224EFA2F-99F1-4904-B07E-EB567C8FD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2500" b="-6911"/>
          <a:stretch/>
        </p:blipFill>
        <p:spPr>
          <a:xfrm>
            <a:off x="0" y="0"/>
            <a:ext cx="9144000" cy="733197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0CA1350-E171-4677-97EF-A9982CB7A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214" y="4229100"/>
            <a:ext cx="8682615" cy="963386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君もタイムトラベラー！❶</a:t>
            </a:r>
            <a:endParaRPr kumimoji="1" lang="ja-JP" altLang="en-US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8F5D780-D5AC-48DC-9044-E2AEEDCD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71" y="5543549"/>
            <a:ext cx="6351814" cy="498535"/>
          </a:xfrm>
        </p:spPr>
        <p:txBody>
          <a:bodyPr/>
          <a:lstStyle/>
          <a:p>
            <a:r>
              <a:rPr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英語の時制：時間の感覚を使いこなそう！</a:t>
            </a:r>
          </a:p>
          <a:p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" name="矢印: 左右 3">
            <a:extLst>
              <a:ext uri="{FF2B5EF4-FFF2-40B4-BE49-F238E27FC236}">
                <a16:creationId xmlns:a16="http://schemas.microsoft.com/office/drawing/2014/main" id="{C72103F5-57F6-4DD4-99CA-35C31C91E472}"/>
              </a:ext>
            </a:extLst>
          </p:cNvPr>
          <p:cNvSpPr/>
          <p:nvPr/>
        </p:nvSpPr>
        <p:spPr>
          <a:xfrm>
            <a:off x="408214" y="5192486"/>
            <a:ext cx="8530451" cy="351063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45000">
                <a:schemeClr val="bg1"/>
              </a:gs>
              <a:gs pos="29000">
                <a:srgbClr val="FFFF00"/>
              </a:gs>
              <a:gs pos="14000">
                <a:srgbClr val="FFC000"/>
              </a:gs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  <a:gs pos="74000">
                <a:schemeClr val="accent1">
                  <a:lumMod val="75000"/>
                </a:schemeClr>
              </a:gs>
              <a:gs pos="87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5454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F2A7CCDA-10AF-4062-98A5-16D4B57E7A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＋現在完了形</a:t>
            </a: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A24BD9AC-57C4-45F7-B038-9C9E78150A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006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水, テーブル, 大きい, 波 が含まれている画像&#10;&#10;自動的に生成された説明">
            <a:extLst>
              <a:ext uri="{FF2B5EF4-FFF2-40B4-BE49-F238E27FC236}">
                <a16:creationId xmlns:a16="http://schemas.microsoft.com/office/drawing/2014/main" id="{224EFA2F-99F1-4904-B07E-EB567C8FD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2500" b="-6911"/>
          <a:stretch/>
        </p:blipFill>
        <p:spPr>
          <a:xfrm>
            <a:off x="0" y="0"/>
            <a:ext cx="9144000" cy="733197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0CA1350-E171-4677-97EF-A9982CB7A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214" y="4229100"/>
            <a:ext cx="8682615" cy="963386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君もタイムトラベラー！❷</a:t>
            </a:r>
            <a:endParaRPr kumimoji="1" lang="ja-JP" altLang="en-US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8F5D780-D5AC-48DC-9044-E2AEEDCD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71" y="5543549"/>
            <a:ext cx="6351814" cy="498535"/>
          </a:xfrm>
        </p:spPr>
        <p:txBody>
          <a:bodyPr/>
          <a:lstStyle/>
          <a:p>
            <a:r>
              <a:rPr lang="ja-JP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英語の時制：時間の感覚を使いこなそう！</a:t>
            </a:r>
          </a:p>
          <a:p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4" name="矢印: 左右 3">
            <a:extLst>
              <a:ext uri="{FF2B5EF4-FFF2-40B4-BE49-F238E27FC236}">
                <a16:creationId xmlns:a16="http://schemas.microsoft.com/office/drawing/2014/main" id="{C72103F5-57F6-4DD4-99CA-35C31C91E472}"/>
              </a:ext>
            </a:extLst>
          </p:cNvPr>
          <p:cNvSpPr/>
          <p:nvPr/>
        </p:nvSpPr>
        <p:spPr>
          <a:xfrm>
            <a:off x="408214" y="5192486"/>
            <a:ext cx="8530451" cy="351063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45000">
                <a:schemeClr val="bg1"/>
              </a:gs>
              <a:gs pos="29000">
                <a:srgbClr val="FFFF00"/>
              </a:gs>
              <a:gs pos="14000">
                <a:srgbClr val="FFC000"/>
              </a:gs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  <a:gs pos="74000">
                <a:schemeClr val="accent1">
                  <a:lumMod val="75000"/>
                </a:schemeClr>
              </a:gs>
              <a:gs pos="87000">
                <a:srgbClr val="92D05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4294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現在完了形（継続）：「ずっと～している」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15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年間ずっと秋田に住んでいる。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年前から秋田に住んでいる。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③私はずっと大谷翔平のファンです。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16984F2-6832-4535-B03D-002D4BF65B2E}"/>
              </a:ext>
            </a:extLst>
          </p:cNvPr>
          <p:cNvSpPr/>
          <p:nvPr/>
        </p:nvSpPr>
        <p:spPr>
          <a:xfrm>
            <a:off x="419978" y="2251057"/>
            <a:ext cx="7995895" cy="268447"/>
          </a:xfrm>
          <a:prstGeom prst="rightArrow">
            <a:avLst>
              <a:gd name="adj1" fmla="val 375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加算記号 5">
            <a:extLst>
              <a:ext uri="{FF2B5EF4-FFF2-40B4-BE49-F238E27FC236}">
                <a16:creationId xmlns:a16="http://schemas.microsoft.com/office/drawing/2014/main" id="{036D6F65-8B62-4A3F-95D7-C47523EA5802}"/>
              </a:ext>
            </a:extLst>
          </p:cNvPr>
          <p:cNvSpPr/>
          <p:nvPr/>
        </p:nvSpPr>
        <p:spPr>
          <a:xfrm>
            <a:off x="3876000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加算記号 9">
            <a:extLst>
              <a:ext uri="{FF2B5EF4-FFF2-40B4-BE49-F238E27FC236}">
                <a16:creationId xmlns:a16="http://schemas.microsoft.com/office/drawing/2014/main" id="{C0B99132-1B51-4449-B645-4EA45A922FE3}"/>
              </a:ext>
            </a:extLst>
          </p:cNvPr>
          <p:cNvSpPr/>
          <p:nvPr/>
        </p:nvSpPr>
        <p:spPr>
          <a:xfrm>
            <a:off x="1302733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加算記号 11">
            <a:extLst>
              <a:ext uri="{FF2B5EF4-FFF2-40B4-BE49-F238E27FC236}">
                <a16:creationId xmlns:a16="http://schemas.microsoft.com/office/drawing/2014/main" id="{CC70DB43-7738-4A5F-8FCF-B794CE7B1E8D}"/>
              </a:ext>
            </a:extLst>
          </p:cNvPr>
          <p:cNvSpPr/>
          <p:nvPr/>
        </p:nvSpPr>
        <p:spPr>
          <a:xfrm>
            <a:off x="6449267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1 つの角を切り取り 1 つの角を丸める 12">
            <a:extLst>
              <a:ext uri="{FF2B5EF4-FFF2-40B4-BE49-F238E27FC236}">
                <a16:creationId xmlns:a16="http://schemas.microsoft.com/office/drawing/2014/main" id="{FFB4E9DD-1805-47D1-8FF3-3E64C85F326A}"/>
              </a:ext>
            </a:extLst>
          </p:cNvPr>
          <p:cNvSpPr/>
          <p:nvPr/>
        </p:nvSpPr>
        <p:spPr>
          <a:xfrm rot="19842593">
            <a:off x="1464516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</a:p>
        </p:txBody>
      </p:sp>
      <p:sp>
        <p:nvSpPr>
          <p:cNvPr id="14" name="四角形: 1 つの角を切り取り 1 つの角を丸める 13">
            <a:extLst>
              <a:ext uri="{FF2B5EF4-FFF2-40B4-BE49-F238E27FC236}">
                <a16:creationId xmlns:a16="http://schemas.microsoft.com/office/drawing/2014/main" id="{877B67FE-9FBF-4B5B-A523-2788D44FA9E0}"/>
              </a:ext>
            </a:extLst>
          </p:cNvPr>
          <p:cNvSpPr/>
          <p:nvPr/>
        </p:nvSpPr>
        <p:spPr>
          <a:xfrm rot="19842593">
            <a:off x="3995264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endParaRPr kumimoji="1" lang="en-US" altLang="ja-JP" sz="2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5" name="四角形: 1 つの角を切り取り 1 つの角を丸める 14">
            <a:extLst>
              <a:ext uri="{FF2B5EF4-FFF2-40B4-BE49-F238E27FC236}">
                <a16:creationId xmlns:a16="http://schemas.microsoft.com/office/drawing/2014/main" id="{09AC1B85-B47F-4F1A-A719-8C4CEAD6ABE8}"/>
              </a:ext>
            </a:extLst>
          </p:cNvPr>
          <p:cNvSpPr/>
          <p:nvPr/>
        </p:nvSpPr>
        <p:spPr>
          <a:xfrm rot="19842593">
            <a:off x="6573675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CC68A8F-DBCD-41BD-9117-5CF7403DFD78}"/>
              </a:ext>
            </a:extLst>
          </p:cNvPr>
          <p:cNvGrpSpPr/>
          <p:nvPr/>
        </p:nvGrpSpPr>
        <p:grpSpPr>
          <a:xfrm>
            <a:off x="3196241" y="2119058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C56916D-16C3-4920-9073-52288911639C}"/>
              </a:ext>
            </a:extLst>
          </p:cNvPr>
          <p:cNvGrpSpPr/>
          <p:nvPr/>
        </p:nvGrpSpPr>
        <p:grpSpPr>
          <a:xfrm>
            <a:off x="903912" y="2101321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71B5214-B4F1-445C-BA8F-5922921550B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874CAA9-A673-4FF0-AEF0-EA3D4EB4F01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8270776B-08D9-4B2B-B266-7FB742BB6364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CA471FE2-4A37-4C67-8C71-F07B90D7F522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EA5ACA56-2AC6-437C-A37D-AB59BC4B85CE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A8BC1DF4-B268-47C1-9614-264458744FE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15196A14-4C54-4DFE-8D32-05F13DB13236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E86151A2-28EE-4F6E-BA0A-3B27C898D8BC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9665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現在完了形（経験）：「～したことがある」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①私はアメリカに行ったことがある。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②あなたはカナダに行ったことがありますか。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③彼は中国に行ったことがありません。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16984F2-6832-4535-B03D-002D4BF65B2E}"/>
              </a:ext>
            </a:extLst>
          </p:cNvPr>
          <p:cNvSpPr/>
          <p:nvPr/>
        </p:nvSpPr>
        <p:spPr>
          <a:xfrm>
            <a:off x="419978" y="2251057"/>
            <a:ext cx="7995895" cy="268447"/>
          </a:xfrm>
          <a:prstGeom prst="rightArrow">
            <a:avLst>
              <a:gd name="adj1" fmla="val 375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加算記号 5">
            <a:extLst>
              <a:ext uri="{FF2B5EF4-FFF2-40B4-BE49-F238E27FC236}">
                <a16:creationId xmlns:a16="http://schemas.microsoft.com/office/drawing/2014/main" id="{036D6F65-8B62-4A3F-95D7-C47523EA5802}"/>
              </a:ext>
            </a:extLst>
          </p:cNvPr>
          <p:cNvSpPr/>
          <p:nvPr/>
        </p:nvSpPr>
        <p:spPr>
          <a:xfrm>
            <a:off x="3876000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加算記号 9">
            <a:extLst>
              <a:ext uri="{FF2B5EF4-FFF2-40B4-BE49-F238E27FC236}">
                <a16:creationId xmlns:a16="http://schemas.microsoft.com/office/drawing/2014/main" id="{C0B99132-1B51-4449-B645-4EA45A922FE3}"/>
              </a:ext>
            </a:extLst>
          </p:cNvPr>
          <p:cNvSpPr/>
          <p:nvPr/>
        </p:nvSpPr>
        <p:spPr>
          <a:xfrm>
            <a:off x="1302733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加算記号 11">
            <a:extLst>
              <a:ext uri="{FF2B5EF4-FFF2-40B4-BE49-F238E27FC236}">
                <a16:creationId xmlns:a16="http://schemas.microsoft.com/office/drawing/2014/main" id="{CC70DB43-7738-4A5F-8FCF-B794CE7B1E8D}"/>
              </a:ext>
            </a:extLst>
          </p:cNvPr>
          <p:cNvSpPr/>
          <p:nvPr/>
        </p:nvSpPr>
        <p:spPr>
          <a:xfrm>
            <a:off x="6449267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1 つの角を切り取り 1 つの角を丸める 12">
            <a:extLst>
              <a:ext uri="{FF2B5EF4-FFF2-40B4-BE49-F238E27FC236}">
                <a16:creationId xmlns:a16="http://schemas.microsoft.com/office/drawing/2014/main" id="{FFB4E9DD-1805-47D1-8FF3-3E64C85F326A}"/>
              </a:ext>
            </a:extLst>
          </p:cNvPr>
          <p:cNvSpPr/>
          <p:nvPr/>
        </p:nvSpPr>
        <p:spPr>
          <a:xfrm rot="19842593">
            <a:off x="1464516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</a:p>
        </p:txBody>
      </p:sp>
      <p:sp>
        <p:nvSpPr>
          <p:cNvPr id="14" name="四角形: 1 つの角を切り取り 1 つの角を丸める 13">
            <a:extLst>
              <a:ext uri="{FF2B5EF4-FFF2-40B4-BE49-F238E27FC236}">
                <a16:creationId xmlns:a16="http://schemas.microsoft.com/office/drawing/2014/main" id="{877B67FE-9FBF-4B5B-A523-2788D44FA9E0}"/>
              </a:ext>
            </a:extLst>
          </p:cNvPr>
          <p:cNvSpPr/>
          <p:nvPr/>
        </p:nvSpPr>
        <p:spPr>
          <a:xfrm rot="19842593">
            <a:off x="3995264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endParaRPr kumimoji="1" lang="en-US" altLang="ja-JP" sz="2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5" name="四角形: 1 つの角を切り取り 1 つの角を丸める 14">
            <a:extLst>
              <a:ext uri="{FF2B5EF4-FFF2-40B4-BE49-F238E27FC236}">
                <a16:creationId xmlns:a16="http://schemas.microsoft.com/office/drawing/2014/main" id="{09AC1B85-B47F-4F1A-A719-8C4CEAD6ABE8}"/>
              </a:ext>
            </a:extLst>
          </p:cNvPr>
          <p:cNvSpPr/>
          <p:nvPr/>
        </p:nvSpPr>
        <p:spPr>
          <a:xfrm rot="19842593">
            <a:off x="6573675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CC68A8F-DBCD-41BD-9117-5CF7403DFD78}"/>
              </a:ext>
            </a:extLst>
          </p:cNvPr>
          <p:cNvGrpSpPr/>
          <p:nvPr/>
        </p:nvGrpSpPr>
        <p:grpSpPr>
          <a:xfrm>
            <a:off x="3196241" y="2119058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C56916D-16C3-4920-9073-52288911639C}"/>
              </a:ext>
            </a:extLst>
          </p:cNvPr>
          <p:cNvGrpSpPr/>
          <p:nvPr/>
        </p:nvGrpSpPr>
        <p:grpSpPr>
          <a:xfrm>
            <a:off x="903912" y="2101321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71B5214-B4F1-445C-BA8F-5922921550B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874CAA9-A673-4FF0-AEF0-EA3D4EB4F01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8270776B-08D9-4B2B-B266-7FB742BB6364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CA471FE2-4A37-4C67-8C71-F07B90D7F522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EA5ACA56-2AC6-437C-A37D-AB59BC4B85CE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A8BC1DF4-B268-47C1-9614-264458744FE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15196A14-4C54-4DFE-8D32-05F13DB13236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E86151A2-28EE-4F6E-BA0A-3B27C898D8BC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2890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現在完了形（完了・結果）：「～してしまった」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①私はちょうど宿題を終えたところです。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②彼女は亡くなってしまった。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③あなたはもう宿題を終えてしまいましたか。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16984F2-6832-4535-B03D-002D4BF65B2E}"/>
              </a:ext>
            </a:extLst>
          </p:cNvPr>
          <p:cNvSpPr/>
          <p:nvPr/>
        </p:nvSpPr>
        <p:spPr>
          <a:xfrm>
            <a:off x="419978" y="2251057"/>
            <a:ext cx="7995895" cy="268447"/>
          </a:xfrm>
          <a:prstGeom prst="rightArrow">
            <a:avLst>
              <a:gd name="adj1" fmla="val 375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加算記号 5">
            <a:extLst>
              <a:ext uri="{FF2B5EF4-FFF2-40B4-BE49-F238E27FC236}">
                <a16:creationId xmlns:a16="http://schemas.microsoft.com/office/drawing/2014/main" id="{036D6F65-8B62-4A3F-95D7-C47523EA5802}"/>
              </a:ext>
            </a:extLst>
          </p:cNvPr>
          <p:cNvSpPr/>
          <p:nvPr/>
        </p:nvSpPr>
        <p:spPr>
          <a:xfrm>
            <a:off x="3876000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加算記号 9">
            <a:extLst>
              <a:ext uri="{FF2B5EF4-FFF2-40B4-BE49-F238E27FC236}">
                <a16:creationId xmlns:a16="http://schemas.microsoft.com/office/drawing/2014/main" id="{C0B99132-1B51-4449-B645-4EA45A922FE3}"/>
              </a:ext>
            </a:extLst>
          </p:cNvPr>
          <p:cNvSpPr/>
          <p:nvPr/>
        </p:nvSpPr>
        <p:spPr>
          <a:xfrm>
            <a:off x="1302733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加算記号 11">
            <a:extLst>
              <a:ext uri="{FF2B5EF4-FFF2-40B4-BE49-F238E27FC236}">
                <a16:creationId xmlns:a16="http://schemas.microsoft.com/office/drawing/2014/main" id="{CC70DB43-7738-4A5F-8FCF-B794CE7B1E8D}"/>
              </a:ext>
            </a:extLst>
          </p:cNvPr>
          <p:cNvSpPr/>
          <p:nvPr/>
        </p:nvSpPr>
        <p:spPr>
          <a:xfrm>
            <a:off x="6449267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1 つの角を切り取り 1 つの角を丸める 12">
            <a:extLst>
              <a:ext uri="{FF2B5EF4-FFF2-40B4-BE49-F238E27FC236}">
                <a16:creationId xmlns:a16="http://schemas.microsoft.com/office/drawing/2014/main" id="{FFB4E9DD-1805-47D1-8FF3-3E64C85F326A}"/>
              </a:ext>
            </a:extLst>
          </p:cNvPr>
          <p:cNvSpPr/>
          <p:nvPr/>
        </p:nvSpPr>
        <p:spPr>
          <a:xfrm rot="19842593">
            <a:off x="1464516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</a:p>
        </p:txBody>
      </p:sp>
      <p:sp>
        <p:nvSpPr>
          <p:cNvPr id="14" name="四角形: 1 つの角を切り取り 1 つの角を丸める 13">
            <a:extLst>
              <a:ext uri="{FF2B5EF4-FFF2-40B4-BE49-F238E27FC236}">
                <a16:creationId xmlns:a16="http://schemas.microsoft.com/office/drawing/2014/main" id="{877B67FE-9FBF-4B5B-A523-2788D44FA9E0}"/>
              </a:ext>
            </a:extLst>
          </p:cNvPr>
          <p:cNvSpPr/>
          <p:nvPr/>
        </p:nvSpPr>
        <p:spPr>
          <a:xfrm rot="19842593">
            <a:off x="3995264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endParaRPr kumimoji="1" lang="en-US" altLang="ja-JP" sz="2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5" name="四角形: 1 つの角を切り取り 1 つの角を丸める 14">
            <a:extLst>
              <a:ext uri="{FF2B5EF4-FFF2-40B4-BE49-F238E27FC236}">
                <a16:creationId xmlns:a16="http://schemas.microsoft.com/office/drawing/2014/main" id="{09AC1B85-B47F-4F1A-A719-8C4CEAD6ABE8}"/>
              </a:ext>
            </a:extLst>
          </p:cNvPr>
          <p:cNvSpPr/>
          <p:nvPr/>
        </p:nvSpPr>
        <p:spPr>
          <a:xfrm rot="19842593">
            <a:off x="6573675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CC68A8F-DBCD-41BD-9117-5CF7403DFD78}"/>
              </a:ext>
            </a:extLst>
          </p:cNvPr>
          <p:cNvGrpSpPr/>
          <p:nvPr/>
        </p:nvGrpSpPr>
        <p:grpSpPr>
          <a:xfrm>
            <a:off x="3196241" y="2119058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C56916D-16C3-4920-9073-52288911639C}"/>
              </a:ext>
            </a:extLst>
          </p:cNvPr>
          <p:cNvGrpSpPr/>
          <p:nvPr/>
        </p:nvGrpSpPr>
        <p:grpSpPr>
          <a:xfrm>
            <a:off x="903912" y="2101321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71B5214-B4F1-445C-BA8F-5922921550B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874CAA9-A673-4FF0-AEF0-EA3D4EB4F01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8270776B-08D9-4B2B-B266-7FB742BB6364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CA471FE2-4A37-4C67-8C71-F07B90D7F522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EA5ACA56-2AC6-437C-A37D-AB59BC4B85CE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A8BC1DF4-B268-47C1-9614-264458744FE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15196A14-4C54-4DFE-8D32-05F13DB13236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E86151A2-28EE-4F6E-BA0A-3B27C898D8BC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2853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現在完了形（完了･結果）：「～になってしまった」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①私は学生です。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②私は毎日音楽を聞きます。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③彼は大阪に住んでいる。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16984F2-6832-4535-B03D-002D4BF65B2E}"/>
              </a:ext>
            </a:extLst>
          </p:cNvPr>
          <p:cNvSpPr/>
          <p:nvPr/>
        </p:nvSpPr>
        <p:spPr>
          <a:xfrm>
            <a:off x="419978" y="2251057"/>
            <a:ext cx="7995895" cy="268447"/>
          </a:xfrm>
          <a:prstGeom prst="rightArrow">
            <a:avLst>
              <a:gd name="adj1" fmla="val 375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加算記号 5">
            <a:extLst>
              <a:ext uri="{FF2B5EF4-FFF2-40B4-BE49-F238E27FC236}">
                <a16:creationId xmlns:a16="http://schemas.microsoft.com/office/drawing/2014/main" id="{036D6F65-8B62-4A3F-95D7-C47523EA5802}"/>
              </a:ext>
            </a:extLst>
          </p:cNvPr>
          <p:cNvSpPr/>
          <p:nvPr/>
        </p:nvSpPr>
        <p:spPr>
          <a:xfrm>
            <a:off x="3876000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加算記号 9">
            <a:extLst>
              <a:ext uri="{FF2B5EF4-FFF2-40B4-BE49-F238E27FC236}">
                <a16:creationId xmlns:a16="http://schemas.microsoft.com/office/drawing/2014/main" id="{C0B99132-1B51-4449-B645-4EA45A922FE3}"/>
              </a:ext>
            </a:extLst>
          </p:cNvPr>
          <p:cNvSpPr/>
          <p:nvPr/>
        </p:nvSpPr>
        <p:spPr>
          <a:xfrm>
            <a:off x="1302733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加算記号 11">
            <a:extLst>
              <a:ext uri="{FF2B5EF4-FFF2-40B4-BE49-F238E27FC236}">
                <a16:creationId xmlns:a16="http://schemas.microsoft.com/office/drawing/2014/main" id="{CC70DB43-7738-4A5F-8FCF-B794CE7B1E8D}"/>
              </a:ext>
            </a:extLst>
          </p:cNvPr>
          <p:cNvSpPr/>
          <p:nvPr/>
        </p:nvSpPr>
        <p:spPr>
          <a:xfrm>
            <a:off x="6449267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1 つの角を切り取り 1 つの角を丸める 12">
            <a:extLst>
              <a:ext uri="{FF2B5EF4-FFF2-40B4-BE49-F238E27FC236}">
                <a16:creationId xmlns:a16="http://schemas.microsoft.com/office/drawing/2014/main" id="{FFB4E9DD-1805-47D1-8FF3-3E64C85F326A}"/>
              </a:ext>
            </a:extLst>
          </p:cNvPr>
          <p:cNvSpPr/>
          <p:nvPr/>
        </p:nvSpPr>
        <p:spPr>
          <a:xfrm rot="19842593">
            <a:off x="1464516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</a:p>
        </p:txBody>
      </p:sp>
      <p:sp>
        <p:nvSpPr>
          <p:cNvPr id="14" name="四角形: 1 つの角を切り取り 1 つの角を丸める 13">
            <a:extLst>
              <a:ext uri="{FF2B5EF4-FFF2-40B4-BE49-F238E27FC236}">
                <a16:creationId xmlns:a16="http://schemas.microsoft.com/office/drawing/2014/main" id="{877B67FE-9FBF-4B5B-A523-2788D44FA9E0}"/>
              </a:ext>
            </a:extLst>
          </p:cNvPr>
          <p:cNvSpPr/>
          <p:nvPr/>
        </p:nvSpPr>
        <p:spPr>
          <a:xfrm rot="19842593">
            <a:off x="3995264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endParaRPr kumimoji="1" lang="en-US" altLang="ja-JP" sz="2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5" name="四角形: 1 つの角を切り取り 1 つの角を丸める 14">
            <a:extLst>
              <a:ext uri="{FF2B5EF4-FFF2-40B4-BE49-F238E27FC236}">
                <a16:creationId xmlns:a16="http://schemas.microsoft.com/office/drawing/2014/main" id="{09AC1B85-B47F-4F1A-A719-8C4CEAD6ABE8}"/>
              </a:ext>
            </a:extLst>
          </p:cNvPr>
          <p:cNvSpPr/>
          <p:nvPr/>
        </p:nvSpPr>
        <p:spPr>
          <a:xfrm rot="19842593">
            <a:off x="6573675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CC68A8F-DBCD-41BD-9117-5CF7403DFD78}"/>
              </a:ext>
            </a:extLst>
          </p:cNvPr>
          <p:cNvGrpSpPr/>
          <p:nvPr/>
        </p:nvGrpSpPr>
        <p:grpSpPr>
          <a:xfrm>
            <a:off x="3196241" y="2119058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4717657" y="3358195"/>
            <a:ext cx="4159307" cy="2856488"/>
          </a:xfrm>
          <a:prstGeom prst="wedgeRoundRectCallout">
            <a:avLst>
              <a:gd name="adj1" fmla="val -60685"/>
              <a:gd name="adj2" fmla="val -78758"/>
              <a:gd name="adj3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1)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習慣的に「～する」</a:t>
            </a:r>
            <a:endParaRPr kumimoji="1" lang="en-US" altLang="ja-JP" dirty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一般動詞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2)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現在の状態が「～になっている」</a:t>
            </a:r>
            <a:endParaRPr kumimoji="1" lang="en-US" altLang="ja-JP" dirty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</a:t>
            </a:r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時間的な幅があると考えてください。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C56916D-16C3-4920-9073-52288911639C}"/>
              </a:ext>
            </a:extLst>
          </p:cNvPr>
          <p:cNvGrpSpPr/>
          <p:nvPr/>
        </p:nvGrpSpPr>
        <p:grpSpPr>
          <a:xfrm>
            <a:off x="903912" y="2101321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71B5214-B4F1-445C-BA8F-5922921550B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874CAA9-A673-4FF0-AEF0-EA3D4EB4F01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8270776B-08D9-4B2B-B266-7FB742BB6364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CA471FE2-4A37-4C67-8C71-F07B90D7F522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EA5ACA56-2AC6-437C-A37D-AB59BC4B85CE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A8BC1DF4-B268-47C1-9614-264458744FE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15196A14-4C54-4DFE-8D32-05F13DB13236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E86151A2-28EE-4F6E-BA0A-3B27C898D8BC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7884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14073A-B858-40DC-90F8-800E556C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" y="88085"/>
            <a:ext cx="8925885" cy="960539"/>
          </a:xfr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現在完了進行形：「ずっと～しているところだ」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7B073-A9B3-49F6-9187-765D3EB0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1" y="3059834"/>
            <a:ext cx="8925886" cy="37100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①私は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時間ずっと立ち続けている。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②私は</a:t>
            </a:r>
            <a: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11</a:t>
            </a: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時からずっと音楽を聞いている。</a:t>
            </a:r>
            <a:endParaRPr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③</a:t>
            </a:r>
            <a:r>
              <a:rPr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彼は先週からずっと泳いでいる。</a:t>
            </a:r>
          </a:p>
          <a:p>
            <a:pPr marL="0" indent="0">
              <a:buNone/>
            </a:pPr>
            <a:endParaRPr kumimoji="1" lang="ja-JP" altLang="en-US" b="1" dirty="0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F16984F2-6832-4535-B03D-002D4BF65B2E}"/>
              </a:ext>
            </a:extLst>
          </p:cNvPr>
          <p:cNvSpPr/>
          <p:nvPr/>
        </p:nvSpPr>
        <p:spPr>
          <a:xfrm>
            <a:off x="419978" y="2251057"/>
            <a:ext cx="7995895" cy="268447"/>
          </a:xfrm>
          <a:prstGeom prst="rightArrow">
            <a:avLst>
              <a:gd name="adj1" fmla="val 37500"/>
              <a:gd name="adj2" fmla="val 5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加算記号 5">
            <a:extLst>
              <a:ext uri="{FF2B5EF4-FFF2-40B4-BE49-F238E27FC236}">
                <a16:creationId xmlns:a16="http://schemas.microsoft.com/office/drawing/2014/main" id="{036D6F65-8B62-4A3F-95D7-C47523EA5802}"/>
              </a:ext>
            </a:extLst>
          </p:cNvPr>
          <p:cNvSpPr/>
          <p:nvPr/>
        </p:nvSpPr>
        <p:spPr>
          <a:xfrm>
            <a:off x="3876000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加算記号 9">
            <a:extLst>
              <a:ext uri="{FF2B5EF4-FFF2-40B4-BE49-F238E27FC236}">
                <a16:creationId xmlns:a16="http://schemas.microsoft.com/office/drawing/2014/main" id="{C0B99132-1B51-4449-B645-4EA45A922FE3}"/>
              </a:ext>
            </a:extLst>
          </p:cNvPr>
          <p:cNvSpPr/>
          <p:nvPr/>
        </p:nvSpPr>
        <p:spPr>
          <a:xfrm>
            <a:off x="1302733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加算記号 11">
            <a:extLst>
              <a:ext uri="{FF2B5EF4-FFF2-40B4-BE49-F238E27FC236}">
                <a16:creationId xmlns:a16="http://schemas.microsoft.com/office/drawing/2014/main" id="{CC70DB43-7738-4A5F-8FCF-B794CE7B1E8D}"/>
              </a:ext>
            </a:extLst>
          </p:cNvPr>
          <p:cNvSpPr/>
          <p:nvPr/>
        </p:nvSpPr>
        <p:spPr>
          <a:xfrm>
            <a:off x="6449267" y="1967597"/>
            <a:ext cx="681568" cy="835366"/>
          </a:xfrm>
          <a:prstGeom prst="mathPlus">
            <a:avLst>
              <a:gd name="adj1" fmla="val 9033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1 つの角を切り取り 1 つの角を丸める 12">
            <a:extLst>
              <a:ext uri="{FF2B5EF4-FFF2-40B4-BE49-F238E27FC236}">
                <a16:creationId xmlns:a16="http://schemas.microsoft.com/office/drawing/2014/main" id="{FFB4E9DD-1805-47D1-8FF3-3E64C85F326A}"/>
              </a:ext>
            </a:extLst>
          </p:cNvPr>
          <p:cNvSpPr/>
          <p:nvPr/>
        </p:nvSpPr>
        <p:spPr>
          <a:xfrm rot="19842593">
            <a:off x="1464516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過去</a:t>
            </a:r>
          </a:p>
        </p:txBody>
      </p:sp>
      <p:sp>
        <p:nvSpPr>
          <p:cNvPr id="14" name="四角形: 1 つの角を切り取り 1 つの角を丸める 13">
            <a:extLst>
              <a:ext uri="{FF2B5EF4-FFF2-40B4-BE49-F238E27FC236}">
                <a16:creationId xmlns:a16="http://schemas.microsoft.com/office/drawing/2014/main" id="{877B67FE-9FBF-4B5B-A523-2788D44FA9E0}"/>
              </a:ext>
            </a:extLst>
          </p:cNvPr>
          <p:cNvSpPr/>
          <p:nvPr/>
        </p:nvSpPr>
        <p:spPr>
          <a:xfrm rot="19842593">
            <a:off x="3995264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</a:t>
            </a:r>
            <a:endParaRPr kumimoji="1" lang="en-US" altLang="ja-JP" sz="2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5" name="四角形: 1 つの角を切り取り 1 つの角を丸める 14">
            <a:extLst>
              <a:ext uri="{FF2B5EF4-FFF2-40B4-BE49-F238E27FC236}">
                <a16:creationId xmlns:a16="http://schemas.microsoft.com/office/drawing/2014/main" id="{09AC1B85-B47F-4F1A-A719-8C4CEAD6ABE8}"/>
              </a:ext>
            </a:extLst>
          </p:cNvPr>
          <p:cNvSpPr/>
          <p:nvPr/>
        </p:nvSpPr>
        <p:spPr>
          <a:xfrm rot="19842593">
            <a:off x="6573675" y="1450682"/>
            <a:ext cx="757554" cy="511713"/>
          </a:xfrm>
          <a:prstGeom prst="snipRoundRect">
            <a:avLst>
              <a:gd name="adj1" fmla="val 0"/>
              <a:gd name="adj2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未来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CC68A8F-DBCD-41BD-9117-5CF7403DFD78}"/>
              </a:ext>
            </a:extLst>
          </p:cNvPr>
          <p:cNvGrpSpPr/>
          <p:nvPr/>
        </p:nvGrpSpPr>
        <p:grpSpPr>
          <a:xfrm>
            <a:off x="3196241" y="2119058"/>
            <a:ext cx="2138408" cy="526263"/>
            <a:chOff x="3196241" y="2119058"/>
            <a:chExt cx="2138408" cy="526263"/>
          </a:xfrm>
        </p:grpSpPr>
        <p:sp>
          <p:nvSpPr>
            <p:cNvPr id="4" name="平行四辺形 3">
              <a:extLst>
                <a:ext uri="{FF2B5EF4-FFF2-40B4-BE49-F238E27FC236}">
                  <a16:creationId xmlns:a16="http://schemas.microsoft.com/office/drawing/2014/main" id="{2E2E4600-83B9-4E11-95CC-FF52B017E25A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965089A2-F3CB-4D57-8286-A09A8F50390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平行四辺形 17">
              <a:extLst>
                <a:ext uri="{FF2B5EF4-FFF2-40B4-BE49-F238E27FC236}">
                  <a16:creationId xmlns:a16="http://schemas.microsoft.com/office/drawing/2014/main" id="{7CFBE83F-DAC7-4106-9037-17615EF9245D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平行四辺形 18">
              <a:extLst>
                <a:ext uri="{FF2B5EF4-FFF2-40B4-BE49-F238E27FC236}">
                  <a16:creationId xmlns:a16="http://schemas.microsoft.com/office/drawing/2014/main" id="{505EB3BC-D7F9-464E-802D-526D7BE57DDB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平行四辺形 19">
              <a:extLst>
                <a:ext uri="{FF2B5EF4-FFF2-40B4-BE49-F238E27FC236}">
                  <a16:creationId xmlns:a16="http://schemas.microsoft.com/office/drawing/2014/main" id="{A0BD577D-AA9F-4075-A871-961FD708F836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平行四辺形 20">
              <a:extLst>
                <a:ext uri="{FF2B5EF4-FFF2-40B4-BE49-F238E27FC236}">
                  <a16:creationId xmlns:a16="http://schemas.microsoft.com/office/drawing/2014/main" id="{737C25B3-69B1-454C-9A57-DEADED0BAAA9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平行四辺形 21">
              <a:extLst>
                <a:ext uri="{FF2B5EF4-FFF2-40B4-BE49-F238E27FC236}">
                  <a16:creationId xmlns:a16="http://schemas.microsoft.com/office/drawing/2014/main" id="{4579F1D5-9501-4844-BF4C-69D2AB2B5D44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平行四辺形 22">
              <a:extLst>
                <a:ext uri="{FF2B5EF4-FFF2-40B4-BE49-F238E27FC236}">
                  <a16:creationId xmlns:a16="http://schemas.microsoft.com/office/drawing/2014/main" id="{04942F1B-0CDC-4028-BFA6-3EACD066BB15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EE7F1260-7287-4422-ABE5-FB885583C3DB}"/>
              </a:ext>
            </a:extLst>
          </p:cNvPr>
          <p:cNvSpPr/>
          <p:nvPr/>
        </p:nvSpPr>
        <p:spPr>
          <a:xfrm>
            <a:off x="-5110877" y="2251057"/>
            <a:ext cx="4760426" cy="3309551"/>
          </a:xfrm>
          <a:prstGeom prst="wedgeRoundRectCallout">
            <a:avLst>
              <a:gd name="adj1" fmla="val -60685"/>
              <a:gd name="adj2" fmla="val -78758"/>
              <a:gd name="adj3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1)</a:t>
            </a:r>
            <a:r>
              <a:rPr kumimoji="1" lang="ja-JP" altLang="en-US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進行形なので</a:t>
            </a:r>
            <a:endParaRPr kumimoji="1" lang="en-US" altLang="ja-JP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動詞＋～</a:t>
            </a:r>
            <a:r>
              <a:rPr kumimoji="1" lang="en-US" altLang="ja-JP" dirty="0" err="1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ing</a:t>
            </a:r>
            <a:r>
              <a:rPr kumimoji="1" lang="en-US" altLang="ja-JP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2)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現在の状態が「～になっている」</a:t>
            </a:r>
            <a:endParaRPr kumimoji="1" lang="en-US" altLang="ja-JP" dirty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→　</a:t>
            </a:r>
            <a:r>
              <a:rPr kumimoji="1" lang="en-US" altLang="ja-JP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Be</a:t>
            </a:r>
            <a:r>
              <a:rPr kumimoji="1" lang="ja-JP" altLang="en-US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動詞</a:t>
            </a:r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を使って表現します。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時間的な幅があると考えてください。</a:t>
            </a:r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C56916D-16C3-4920-9073-52288911639C}"/>
              </a:ext>
            </a:extLst>
          </p:cNvPr>
          <p:cNvGrpSpPr/>
          <p:nvPr/>
        </p:nvGrpSpPr>
        <p:grpSpPr>
          <a:xfrm>
            <a:off x="903912" y="2101321"/>
            <a:ext cx="2138408" cy="526263"/>
            <a:chOff x="3196241" y="2119058"/>
            <a:chExt cx="2138408" cy="5262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071B5214-B4F1-445C-BA8F-5922921550B2}"/>
                </a:ext>
              </a:extLst>
            </p:cNvPr>
            <p:cNvSpPr/>
            <p:nvPr/>
          </p:nvSpPr>
          <p:spPr>
            <a:xfrm rot="1872237">
              <a:off x="319624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2874CAA9-A673-4FF0-AEF0-EA3D4EB4F017}"/>
                </a:ext>
              </a:extLst>
            </p:cNvPr>
            <p:cNvSpPr/>
            <p:nvPr/>
          </p:nvSpPr>
          <p:spPr>
            <a:xfrm rot="1872237">
              <a:off x="3510756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平行四辺形 26">
              <a:extLst>
                <a:ext uri="{FF2B5EF4-FFF2-40B4-BE49-F238E27FC236}">
                  <a16:creationId xmlns:a16="http://schemas.microsoft.com/office/drawing/2014/main" id="{8270776B-08D9-4B2B-B266-7FB742BB6364}"/>
                </a:ext>
              </a:extLst>
            </p:cNvPr>
            <p:cNvSpPr/>
            <p:nvPr/>
          </p:nvSpPr>
          <p:spPr>
            <a:xfrm rot="1872237">
              <a:off x="3797361" y="2119061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平行四辺形 27">
              <a:extLst>
                <a:ext uri="{FF2B5EF4-FFF2-40B4-BE49-F238E27FC236}">
                  <a16:creationId xmlns:a16="http://schemas.microsoft.com/office/drawing/2014/main" id="{CA471FE2-4A37-4C67-8C71-F07B90D7F522}"/>
                </a:ext>
              </a:extLst>
            </p:cNvPr>
            <p:cNvSpPr/>
            <p:nvPr/>
          </p:nvSpPr>
          <p:spPr>
            <a:xfrm rot="1872237">
              <a:off x="4094568" y="2119060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平行四辺形 28">
              <a:extLst>
                <a:ext uri="{FF2B5EF4-FFF2-40B4-BE49-F238E27FC236}">
                  <a16:creationId xmlns:a16="http://schemas.microsoft.com/office/drawing/2014/main" id="{EA5ACA56-2AC6-437C-A37D-AB59BC4B85CE}"/>
                </a:ext>
              </a:extLst>
            </p:cNvPr>
            <p:cNvSpPr/>
            <p:nvPr/>
          </p:nvSpPr>
          <p:spPr>
            <a:xfrm rot="1872237">
              <a:off x="4361563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平行四辺形 29">
              <a:extLst>
                <a:ext uri="{FF2B5EF4-FFF2-40B4-BE49-F238E27FC236}">
                  <a16:creationId xmlns:a16="http://schemas.microsoft.com/office/drawing/2014/main" id="{A8BC1DF4-B268-47C1-9614-264458744FE3}"/>
                </a:ext>
              </a:extLst>
            </p:cNvPr>
            <p:cNvSpPr/>
            <p:nvPr/>
          </p:nvSpPr>
          <p:spPr>
            <a:xfrm rot="1872237">
              <a:off x="4660702" y="2119059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平行四辺形 30">
              <a:extLst>
                <a:ext uri="{FF2B5EF4-FFF2-40B4-BE49-F238E27FC236}">
                  <a16:creationId xmlns:a16="http://schemas.microsoft.com/office/drawing/2014/main" id="{15196A14-4C54-4DFE-8D32-05F13DB13236}"/>
                </a:ext>
              </a:extLst>
            </p:cNvPr>
            <p:cNvSpPr/>
            <p:nvPr/>
          </p:nvSpPr>
          <p:spPr>
            <a:xfrm rot="1872237">
              <a:off x="4949925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平行四辺形 31">
              <a:extLst>
                <a:ext uri="{FF2B5EF4-FFF2-40B4-BE49-F238E27FC236}">
                  <a16:creationId xmlns:a16="http://schemas.microsoft.com/office/drawing/2014/main" id="{E86151A2-28EE-4F6E-BA0A-3B27C898D8BC}"/>
                </a:ext>
              </a:extLst>
            </p:cNvPr>
            <p:cNvSpPr/>
            <p:nvPr/>
          </p:nvSpPr>
          <p:spPr>
            <a:xfrm rot="1872237">
              <a:off x="5221922" y="2119058"/>
              <a:ext cx="112727" cy="526260"/>
            </a:xfrm>
            <a:prstGeom prst="parallelogram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991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539</TotalTime>
  <Words>1318</Words>
  <Application>Microsoft Office PowerPoint</Application>
  <PresentationFormat>画面に合わせる (4:3)</PresentationFormat>
  <Paragraphs>232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0" baseType="lpstr">
      <vt:lpstr>HGS創英角ﾎﾟｯﾌﾟ体</vt:lpstr>
      <vt:lpstr>Calibri Light</vt:lpstr>
      <vt:lpstr>Comic Sans MS</vt:lpstr>
      <vt:lpstr>Calibri</vt:lpstr>
      <vt:lpstr>Arial</vt:lpstr>
      <vt:lpstr>Office テーマ</vt:lpstr>
      <vt:lpstr>君もタイムトラベラー！❶</vt:lpstr>
      <vt:lpstr>現在形：「～する」,「～です」</vt:lpstr>
      <vt:lpstr>現在形：「～する」,「～です」</vt:lpstr>
      <vt:lpstr>現在形：「～する」,「～です」</vt:lpstr>
      <vt:lpstr>現在進行形：「～しているところです」</vt:lpstr>
      <vt:lpstr>現在進行形：「～しているところです」</vt:lpstr>
      <vt:lpstr>現在進行形：「～しているところです」</vt:lpstr>
      <vt:lpstr>過去形：「～した」,「～だった」</vt:lpstr>
      <vt:lpstr>過去形：「～した」,「～だった」</vt:lpstr>
      <vt:lpstr>過去形：「～した」,「～だった」</vt:lpstr>
      <vt:lpstr>過去進行形：「～しているところだった」</vt:lpstr>
      <vt:lpstr>過去進行形：「～しているところだった」</vt:lpstr>
      <vt:lpstr>過去進行形：「～しているところだった」</vt:lpstr>
      <vt:lpstr>未来形：「～でしょう」</vt:lpstr>
      <vt:lpstr>未来形：「～でしょう」</vt:lpstr>
      <vt:lpstr>未来形：「～でしょう」</vt:lpstr>
      <vt:lpstr>君もタイムトラベラー！❶</vt:lpstr>
      <vt:lpstr>＋現在完了形</vt:lpstr>
      <vt:lpstr>君もタイムトラベラー！❷</vt:lpstr>
      <vt:lpstr>現在完了形（継続）：「ずっと～している」</vt:lpstr>
      <vt:lpstr>現在完了形（経験）：「～したことがある」</vt:lpstr>
      <vt:lpstr>現在完了形（完了・結果）：「～してしまった」</vt:lpstr>
      <vt:lpstr>現在完了形（完了･結果）：「～になってしまった」</vt:lpstr>
      <vt:lpstr>現在完了進行形：「ずっと～しているところだ」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時制</dc:title>
  <dc:creator>Oyama Naofumi</dc:creator>
  <cp:lastModifiedBy>Naofumi Oyama</cp:lastModifiedBy>
  <cp:revision>27</cp:revision>
  <cp:lastPrinted>2020-05-31T14:08:44Z</cp:lastPrinted>
  <dcterms:created xsi:type="dcterms:W3CDTF">2020-04-26T08:00:54Z</dcterms:created>
  <dcterms:modified xsi:type="dcterms:W3CDTF">2026-07-02T19:20:24Z</dcterms:modified>
</cp:coreProperties>
</file>